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503" r:id="rId2"/>
    <p:sldId id="638" r:id="rId3"/>
    <p:sldId id="639" r:id="rId4"/>
    <p:sldId id="640" r:id="rId5"/>
    <p:sldId id="641" r:id="rId6"/>
    <p:sldId id="642" r:id="rId7"/>
    <p:sldId id="643" r:id="rId8"/>
    <p:sldId id="644" r:id="rId9"/>
    <p:sldId id="645" r:id="rId10"/>
    <p:sldId id="646" r:id="rId11"/>
    <p:sldId id="647" r:id="rId12"/>
    <p:sldId id="478" r:id="rId1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C41469-521C-46BE-9A38-75853A39B37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D01210-C50C-4643-B094-4532FA59891F}">
      <dgm:prSet phldrT="[Text]" phldr="1" custT="1"/>
      <dgm:spPr/>
      <dgm:t>
        <a:bodyPr/>
        <a:lstStyle/>
        <a:p>
          <a:endParaRPr lang="en-US" sz="1600"/>
        </a:p>
      </dgm:t>
    </dgm:pt>
    <dgm:pt modelId="{B2EA4AC3-1CB0-40C9-B03B-943E21430494}" type="parTrans" cxnId="{68A6F3CE-DF4E-44D6-8B2E-1912E35EE675}">
      <dgm:prSet/>
      <dgm:spPr/>
      <dgm:t>
        <a:bodyPr/>
        <a:lstStyle/>
        <a:p>
          <a:endParaRPr lang="en-US" sz="1600"/>
        </a:p>
      </dgm:t>
    </dgm:pt>
    <dgm:pt modelId="{A93964DB-C2D0-44D3-8057-0E1D3100C2D9}" type="sibTrans" cxnId="{68A6F3CE-DF4E-44D6-8B2E-1912E35EE675}">
      <dgm:prSet/>
      <dgm:spPr/>
      <dgm:t>
        <a:bodyPr/>
        <a:lstStyle/>
        <a:p>
          <a:endParaRPr lang="en-US" sz="1600"/>
        </a:p>
      </dgm:t>
    </dgm:pt>
    <dgm:pt modelId="{BC754B1E-E2A1-4173-A058-17FE292DA986}">
      <dgm:prSet phldrT="[Text]" custT="1"/>
      <dgm:spPr/>
      <dgm:t>
        <a:bodyPr/>
        <a:lstStyle/>
        <a:p>
          <a:r>
            <a:rPr lang="th-TH" sz="1600" b="1" baseline="0" dirty="0">
              <a:latin typeface="Tahoma" panose="020B0604030504040204" pitchFamily="34" charset="0"/>
              <a:cs typeface="Tahoma" panose="020B0604030504040204" pitchFamily="34" charset="0"/>
            </a:rPr>
            <a:t>การเมืองและเศรษฐกิจมีปฏิสัมพันธ์ไขว้ไปไขว้มา (</a:t>
          </a:r>
          <a:r>
            <a:rPr lang="en-US" sz="1600" b="1" baseline="0" dirty="0">
              <a:latin typeface="Tahoma" panose="020B0604030504040204" pitchFamily="34" charset="0"/>
              <a:cs typeface="Tahoma" panose="020B0604030504040204" pitchFamily="34" charset="0"/>
            </a:rPr>
            <a:t>Intertwine) </a:t>
          </a:r>
          <a:r>
            <a:rPr lang="th-TH" sz="1600" b="1" baseline="0" dirty="0">
              <a:latin typeface="Tahoma" panose="020B0604030504040204" pitchFamily="34" charset="0"/>
              <a:cs typeface="Tahoma" panose="020B0604030504040204" pitchFamily="34" charset="0"/>
            </a:rPr>
            <a:t> อย่างแยกกันไม่ออก การเมืองอาจจะนําไปสู่การเปลี่ยนแปลงทางเศรษฐกิจ และกลับกันเศรษฐกิจก็จะนําไปสู่การ เปลี่ยนแปลงทางการเมือง</a:t>
          </a:r>
          <a:endParaRPr lang="en-US" sz="1600" dirty="0"/>
        </a:p>
      </dgm:t>
    </dgm:pt>
    <dgm:pt modelId="{0AD4F15A-E937-4B57-8755-B685F4F10F4A}" type="parTrans" cxnId="{FE142684-AC22-4F86-A849-29CE5D388C9C}">
      <dgm:prSet/>
      <dgm:spPr/>
      <dgm:t>
        <a:bodyPr/>
        <a:lstStyle/>
        <a:p>
          <a:endParaRPr lang="en-US" sz="1600"/>
        </a:p>
      </dgm:t>
    </dgm:pt>
    <dgm:pt modelId="{525D4D93-28B7-4CEA-8BF3-46B522D1A1DB}" type="sibTrans" cxnId="{FE142684-AC22-4F86-A849-29CE5D388C9C}">
      <dgm:prSet/>
      <dgm:spPr/>
      <dgm:t>
        <a:bodyPr/>
        <a:lstStyle/>
        <a:p>
          <a:endParaRPr lang="en-US" sz="1600"/>
        </a:p>
      </dgm:t>
    </dgm:pt>
    <dgm:pt modelId="{058464F5-BD19-4EB0-A77F-BA62D294DB44}">
      <dgm:prSet phldrT="[Text]" phldr="1" custT="1"/>
      <dgm:spPr/>
      <dgm:t>
        <a:bodyPr/>
        <a:lstStyle/>
        <a:p>
          <a:endParaRPr lang="en-US" sz="1600"/>
        </a:p>
      </dgm:t>
    </dgm:pt>
    <dgm:pt modelId="{8F72072C-2110-44DC-ABE7-62AE11B9E807}" type="parTrans" cxnId="{FF6648C6-DA58-407F-B112-58D7794A1D56}">
      <dgm:prSet/>
      <dgm:spPr/>
      <dgm:t>
        <a:bodyPr/>
        <a:lstStyle/>
        <a:p>
          <a:endParaRPr lang="en-US" sz="1600"/>
        </a:p>
      </dgm:t>
    </dgm:pt>
    <dgm:pt modelId="{186EECF7-2267-491B-8FD5-EE0BCF6E3D3D}" type="sibTrans" cxnId="{FF6648C6-DA58-407F-B112-58D7794A1D56}">
      <dgm:prSet/>
      <dgm:spPr/>
      <dgm:t>
        <a:bodyPr/>
        <a:lstStyle/>
        <a:p>
          <a:endParaRPr lang="en-US" sz="1600"/>
        </a:p>
      </dgm:t>
    </dgm:pt>
    <dgm:pt modelId="{B70C727D-E172-47D4-AB0A-EBBAF93CB452}">
      <dgm:prSet phldrT="[Text]" custT="1"/>
      <dgm:spPr/>
      <dgm:t>
        <a:bodyPr/>
        <a:lstStyle/>
        <a:p>
          <a:r>
            <a:rPr lang="th-TH" sz="1600" b="1" baseline="0" dirty="0">
              <a:latin typeface="Tahoma" panose="020B0604030504040204" pitchFamily="34" charset="0"/>
              <a:cs typeface="Tahoma" panose="020B0604030504040204" pitchFamily="34" charset="0"/>
            </a:rPr>
            <a:t>ประเทศที่ระบบเศรษฐกิจเป็นแบบสังคมนิยม รัฐบาลจะมี</a:t>
          </a:r>
          <a:r>
            <a:rPr lang="th-TH" sz="1600" b="1" baseline="0" dirty="0" err="1">
              <a:latin typeface="Tahoma" panose="020B0604030504040204" pitchFamily="34" charset="0"/>
              <a:cs typeface="Tahoma" panose="020B0604030504040204" pitchFamily="34" charset="0"/>
            </a:rPr>
            <a:t>อํานาจ</a:t>
          </a:r>
          <a:r>
            <a:rPr lang="th-TH" sz="1600" b="1" baseline="0" dirty="0">
              <a:latin typeface="Tahoma" panose="020B0604030504040204" pitchFamily="34" charset="0"/>
              <a:cs typeface="Tahoma" panose="020B0604030504040204" pitchFamily="34" charset="0"/>
            </a:rPr>
            <a:t>และบทบาทในการกําหนดการเปลี่ยนแปลงทางนโยบายเศรษฐกิจได้มาก เนื่องจากรัฐบาลเป็นผู้ผูกขาดในการเป็นเจ้าของปัจจัยการผลิตและเป็นผู้กำหนดราคาหรือผลตอบแทนแก่ปัจจัยการผลิตในสังคม</a:t>
          </a:r>
          <a:endParaRPr lang="en-US" sz="1600" baseline="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E572FE49-563B-4BFB-9355-B3A7884B4438}" type="parTrans" cxnId="{9AA90CB9-C259-4226-87C6-447875E71960}">
      <dgm:prSet/>
      <dgm:spPr/>
      <dgm:t>
        <a:bodyPr/>
        <a:lstStyle/>
        <a:p>
          <a:endParaRPr lang="en-US" sz="1600"/>
        </a:p>
      </dgm:t>
    </dgm:pt>
    <dgm:pt modelId="{41AEC182-F582-4922-BE57-DCBA55F25C46}" type="sibTrans" cxnId="{9AA90CB9-C259-4226-87C6-447875E71960}">
      <dgm:prSet/>
      <dgm:spPr/>
      <dgm:t>
        <a:bodyPr/>
        <a:lstStyle/>
        <a:p>
          <a:endParaRPr lang="en-US" sz="1600"/>
        </a:p>
      </dgm:t>
    </dgm:pt>
    <dgm:pt modelId="{2D13CA58-6093-4A83-BFDA-0CE1100365DA}">
      <dgm:prSet phldrT="[Text]" phldr="1" custT="1"/>
      <dgm:spPr/>
      <dgm:t>
        <a:bodyPr/>
        <a:lstStyle/>
        <a:p>
          <a:endParaRPr lang="en-US" sz="1600" dirty="0"/>
        </a:p>
      </dgm:t>
    </dgm:pt>
    <dgm:pt modelId="{D89CA97D-AAD3-4908-A827-FBFA61E22735}" type="parTrans" cxnId="{4595D8E0-5B61-417E-9B00-4256E9010938}">
      <dgm:prSet/>
      <dgm:spPr/>
      <dgm:t>
        <a:bodyPr/>
        <a:lstStyle/>
        <a:p>
          <a:endParaRPr lang="en-US" sz="1600"/>
        </a:p>
      </dgm:t>
    </dgm:pt>
    <dgm:pt modelId="{68373414-8F8D-4E38-B37F-AB8AB34B6318}" type="sibTrans" cxnId="{4595D8E0-5B61-417E-9B00-4256E9010938}">
      <dgm:prSet/>
      <dgm:spPr/>
      <dgm:t>
        <a:bodyPr/>
        <a:lstStyle/>
        <a:p>
          <a:endParaRPr lang="en-US" sz="1600"/>
        </a:p>
      </dgm:t>
    </dgm:pt>
    <dgm:pt modelId="{C6EDE31F-2074-411A-808D-EC22A3FA46D7}">
      <dgm:prSet phldrT="[Text]" custT="1"/>
      <dgm:spPr/>
      <dgm:t>
        <a:bodyPr/>
        <a:lstStyle/>
        <a:p>
          <a:r>
            <a:rPr lang="th-TH" sz="1600" b="1" baseline="0" dirty="0">
              <a:latin typeface="Tahoma" panose="020B0604030504040204" pitchFamily="34" charset="0"/>
              <a:cs typeface="Tahoma" panose="020B0604030504040204" pitchFamily="34" charset="0"/>
            </a:rPr>
            <a:t>ความขัดแย้งทางการเมืองส่งผลต่อเศรษฐกิจในสาขาการโรงแรมมากที่สุด รองลงมา ได้แก่ สาขาการก่อสร้าง สาขาอสังหาริมทรัพย์ และสาขาบริการขนส่ง ตามลำดับ</a:t>
          </a:r>
          <a:endParaRPr lang="en-US" sz="1600" b="1" baseline="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DBB15113-362D-429B-93A1-3E7B02E6FE0A}" type="parTrans" cxnId="{410B04E4-60E7-4599-88EC-6481FD2F35C3}">
      <dgm:prSet/>
      <dgm:spPr/>
      <dgm:t>
        <a:bodyPr/>
        <a:lstStyle/>
        <a:p>
          <a:endParaRPr lang="en-US" sz="1600"/>
        </a:p>
      </dgm:t>
    </dgm:pt>
    <dgm:pt modelId="{83160DF1-0AFE-4540-972D-C5EF667B144C}" type="sibTrans" cxnId="{410B04E4-60E7-4599-88EC-6481FD2F35C3}">
      <dgm:prSet/>
      <dgm:spPr/>
      <dgm:t>
        <a:bodyPr/>
        <a:lstStyle/>
        <a:p>
          <a:endParaRPr lang="en-US" sz="1600"/>
        </a:p>
      </dgm:t>
    </dgm:pt>
    <dgm:pt modelId="{BA273760-D20B-4CDD-9DD5-63A28B9F6D11}">
      <dgm:prSet phldrT="[Text]" custT="1"/>
      <dgm:spPr/>
      <dgm:t>
        <a:bodyPr/>
        <a:lstStyle/>
        <a:p>
          <a:endParaRPr lang="en-US" sz="1600" b="1" baseline="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E8CDDD4A-5CC8-4A0D-90CD-D895EB7BDCF9}" type="parTrans" cxnId="{A6F5C775-56CD-42EE-90C2-87AFB5EEB41D}">
      <dgm:prSet/>
      <dgm:spPr/>
      <dgm:t>
        <a:bodyPr/>
        <a:lstStyle/>
        <a:p>
          <a:endParaRPr lang="en-US" sz="1600"/>
        </a:p>
      </dgm:t>
    </dgm:pt>
    <dgm:pt modelId="{5D47DA82-65DC-4E28-8365-FB96C54E1839}" type="sibTrans" cxnId="{A6F5C775-56CD-42EE-90C2-87AFB5EEB41D}">
      <dgm:prSet/>
      <dgm:spPr/>
      <dgm:t>
        <a:bodyPr/>
        <a:lstStyle/>
        <a:p>
          <a:endParaRPr lang="en-US" sz="1600"/>
        </a:p>
      </dgm:t>
    </dgm:pt>
    <dgm:pt modelId="{0B7B7878-5C48-4762-A42F-EEA99C013E51}">
      <dgm:prSet phldrT="[Text]" custT="1"/>
      <dgm:spPr/>
      <dgm:t>
        <a:bodyPr/>
        <a:lstStyle/>
        <a:p>
          <a:endParaRPr lang="en-US" sz="1600" dirty="0"/>
        </a:p>
      </dgm:t>
    </dgm:pt>
    <dgm:pt modelId="{91CCE16D-7FF9-462B-AE80-9C996758EDC6}" type="parTrans" cxnId="{6338E39E-5C84-4808-AE5A-ADBC098C02CB}">
      <dgm:prSet/>
      <dgm:spPr/>
      <dgm:t>
        <a:bodyPr/>
        <a:lstStyle/>
        <a:p>
          <a:endParaRPr lang="en-US" sz="1600"/>
        </a:p>
      </dgm:t>
    </dgm:pt>
    <dgm:pt modelId="{502CC7FE-7F1E-4C99-BFA0-A7651727747A}" type="sibTrans" cxnId="{6338E39E-5C84-4808-AE5A-ADBC098C02CB}">
      <dgm:prSet/>
      <dgm:spPr/>
      <dgm:t>
        <a:bodyPr/>
        <a:lstStyle/>
        <a:p>
          <a:endParaRPr lang="en-US" sz="1600"/>
        </a:p>
      </dgm:t>
    </dgm:pt>
    <dgm:pt modelId="{313449F5-882D-48A2-9FAC-1B3874C4F5E7}">
      <dgm:prSet custT="1"/>
      <dgm:spPr/>
      <dgm:t>
        <a:bodyPr/>
        <a:lstStyle/>
        <a:p>
          <a:r>
            <a:rPr lang="th-TH" sz="1600" b="1" baseline="0" dirty="0">
              <a:latin typeface="Tahoma" panose="020B0604030504040204" pitchFamily="34" charset="0"/>
              <a:cs typeface="Tahoma" panose="020B0604030504040204" pitchFamily="34" charset="0"/>
            </a:rPr>
            <a:t>ความไม่แน่นอนทางการเมืองส่งผลเชิงลบต่อการเติบโตทางเศรษฐกิจและความผันผวนอย่างมีนัยสำคัญ</a:t>
          </a:r>
          <a:endParaRPr lang="en-US" sz="1600" b="1" baseline="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99F0C458-132F-4F81-BA97-F93425312E5A}" type="parTrans" cxnId="{59AE1113-754D-491B-B16D-381E35988761}">
      <dgm:prSet/>
      <dgm:spPr/>
      <dgm:t>
        <a:bodyPr/>
        <a:lstStyle/>
        <a:p>
          <a:endParaRPr lang="en-US" sz="1600"/>
        </a:p>
      </dgm:t>
    </dgm:pt>
    <dgm:pt modelId="{EE3C3423-228C-406D-8F54-7E1E241E3524}" type="sibTrans" cxnId="{59AE1113-754D-491B-B16D-381E35988761}">
      <dgm:prSet/>
      <dgm:spPr/>
      <dgm:t>
        <a:bodyPr/>
        <a:lstStyle/>
        <a:p>
          <a:endParaRPr lang="en-US" sz="1600"/>
        </a:p>
      </dgm:t>
    </dgm:pt>
    <dgm:pt modelId="{5240C5A8-2CF9-477F-BF3E-99727EBEFA5C}">
      <dgm:prSet phldrT="[Text]" custT="1"/>
      <dgm:spPr/>
      <dgm:t>
        <a:bodyPr/>
        <a:lstStyle/>
        <a:p>
          <a:endParaRPr lang="en-US" sz="1600" dirty="0"/>
        </a:p>
      </dgm:t>
    </dgm:pt>
    <dgm:pt modelId="{FBB9ACD3-AFCA-468F-975B-1A14FEAA3C58}" type="parTrans" cxnId="{FE72572F-429D-4F0A-8FF6-19F38C13A056}">
      <dgm:prSet/>
      <dgm:spPr/>
      <dgm:t>
        <a:bodyPr/>
        <a:lstStyle/>
        <a:p>
          <a:endParaRPr lang="en-US" sz="1600"/>
        </a:p>
      </dgm:t>
    </dgm:pt>
    <dgm:pt modelId="{343DCAC4-F475-412B-BA22-A612E1AD68F0}" type="sibTrans" cxnId="{FE72572F-429D-4F0A-8FF6-19F38C13A056}">
      <dgm:prSet/>
      <dgm:spPr/>
      <dgm:t>
        <a:bodyPr/>
        <a:lstStyle/>
        <a:p>
          <a:endParaRPr lang="en-US" sz="1600"/>
        </a:p>
      </dgm:t>
    </dgm:pt>
    <dgm:pt modelId="{968AED47-E852-42A9-AF90-B841EE7B1A0E}">
      <dgm:prSet custT="1"/>
      <dgm:spPr/>
      <dgm:t>
        <a:bodyPr/>
        <a:lstStyle/>
        <a:p>
          <a:r>
            <a:rPr lang="th-TH" sz="1600" b="1" dirty="0">
              <a:latin typeface="Tahoma" panose="020B0604030504040204" pitchFamily="34" charset="0"/>
              <a:cs typeface="Tahoma" panose="020B0604030504040204" pitchFamily="34" charset="0"/>
            </a:rPr>
            <a:t>การบริโภคสินค้าคงทนจะมีการตอบสนองต่อความขัดแย้งทางการเมืองชัดเจนกว่ากรณีการบริโภคสินค้าไม่คงทน  </a:t>
          </a:r>
          <a:r>
            <a:rPr lang="th-TH" sz="1600" b="1" baseline="0" dirty="0">
              <a:latin typeface="Tahoma" panose="020B0604030504040204" pitchFamily="34" charset="0"/>
              <a:cs typeface="Tahoma" panose="020B0604030504040204" pitchFamily="34" charset="0"/>
            </a:rPr>
            <a:t>  </a:t>
          </a:r>
          <a:endParaRPr lang="en-US" sz="1600" b="1" baseline="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5BDC49E3-316E-448C-A4F6-F261D463B09C}" type="parTrans" cxnId="{62BF5ED3-84BA-4BC9-AC76-BB773F57CAF4}">
      <dgm:prSet/>
      <dgm:spPr/>
      <dgm:t>
        <a:bodyPr/>
        <a:lstStyle/>
        <a:p>
          <a:endParaRPr lang="en-US" sz="1600"/>
        </a:p>
      </dgm:t>
    </dgm:pt>
    <dgm:pt modelId="{EC63EEF9-0AFA-433F-967F-B1A1C94CC811}" type="sibTrans" cxnId="{62BF5ED3-84BA-4BC9-AC76-BB773F57CAF4}">
      <dgm:prSet/>
      <dgm:spPr/>
      <dgm:t>
        <a:bodyPr/>
        <a:lstStyle/>
        <a:p>
          <a:endParaRPr lang="en-US" sz="1600"/>
        </a:p>
      </dgm:t>
    </dgm:pt>
    <dgm:pt modelId="{D4EBD246-1912-4EE4-896F-185A30A6B895}">
      <dgm:prSet phldrT="[Text]" custT="1"/>
      <dgm:spPr/>
      <dgm:t>
        <a:bodyPr/>
        <a:lstStyle/>
        <a:p>
          <a:endParaRPr lang="en-US" sz="1600" dirty="0"/>
        </a:p>
      </dgm:t>
    </dgm:pt>
    <dgm:pt modelId="{12D37986-3621-4448-ACAC-49E40D6A9D26}" type="parTrans" cxnId="{0D7E9B7B-0703-49C4-9CF9-2AAF3F9C8AAB}">
      <dgm:prSet/>
      <dgm:spPr/>
      <dgm:t>
        <a:bodyPr/>
        <a:lstStyle/>
        <a:p>
          <a:endParaRPr lang="en-US" sz="1600"/>
        </a:p>
      </dgm:t>
    </dgm:pt>
    <dgm:pt modelId="{F5313498-18C5-4CCC-8DEC-5F0A18E0F69F}" type="sibTrans" cxnId="{0D7E9B7B-0703-49C4-9CF9-2AAF3F9C8AAB}">
      <dgm:prSet/>
      <dgm:spPr/>
      <dgm:t>
        <a:bodyPr/>
        <a:lstStyle/>
        <a:p>
          <a:endParaRPr lang="en-US" sz="1600"/>
        </a:p>
      </dgm:t>
    </dgm:pt>
    <dgm:pt modelId="{139D3DE2-CD25-4799-9633-2C794C2BA374}">
      <dgm:prSet/>
      <dgm:spPr/>
      <dgm:t>
        <a:bodyPr/>
        <a:lstStyle/>
        <a:p>
          <a:r>
            <a:rPr lang="th-TH" b="1" baseline="0" dirty="0">
              <a:latin typeface="Tahoma" panose="020B0604030504040204" pitchFamily="34" charset="0"/>
              <a:cs typeface="Tahoma" panose="020B0604030504040204" pitchFamily="34" charset="0"/>
            </a:rPr>
            <a:t>การลงทุนภาคเอกชนมีการตอบสนองต่อความไม่แน่นอนทางการเมืองอย่างมีนัยสำคัญ</a:t>
          </a:r>
          <a:r>
            <a:rPr lang="en-US" b="1" baseline="0" dirty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th-TH" b="1" baseline="0" dirty="0">
              <a:latin typeface="Tahoma" panose="020B0604030504040204" pitchFamily="34" charset="0"/>
              <a:cs typeface="Tahoma" panose="020B0604030504040204" pitchFamily="34" charset="0"/>
            </a:rPr>
            <a:t>ส่วน</a:t>
          </a:r>
          <a:r>
            <a:rPr lang="th-TH" b="1" dirty="0">
              <a:latin typeface="Tahoma" panose="020B0604030504040204" pitchFamily="34" charset="0"/>
              <a:cs typeface="Tahoma" panose="020B0604030504040204" pitchFamily="34" charset="0"/>
            </a:rPr>
            <a:t>ผลกระทบต่อระดับการบริโภคภาคเอกชน พบว่ามีการตอบสนองต่อความไม่แน่นอนทางการเมืองน้อยกว่าการลงทุนภาคเอกชน </a:t>
          </a:r>
          <a:r>
            <a:rPr lang="th-TH" b="1" baseline="0" dirty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endParaRPr lang="en-US" dirty="0"/>
        </a:p>
      </dgm:t>
    </dgm:pt>
    <dgm:pt modelId="{DC64BF01-691B-4B26-A214-B2D8AFAEE091}" type="parTrans" cxnId="{0455CE4B-C39D-4960-A49A-1EC741CE44E3}">
      <dgm:prSet/>
      <dgm:spPr/>
      <dgm:t>
        <a:bodyPr/>
        <a:lstStyle/>
        <a:p>
          <a:endParaRPr lang="en-US"/>
        </a:p>
      </dgm:t>
    </dgm:pt>
    <dgm:pt modelId="{7F05346D-70C3-41A1-98A5-9E18794360BC}" type="sibTrans" cxnId="{0455CE4B-C39D-4960-A49A-1EC741CE44E3}">
      <dgm:prSet/>
      <dgm:spPr/>
      <dgm:t>
        <a:bodyPr/>
        <a:lstStyle/>
        <a:p>
          <a:endParaRPr lang="en-US"/>
        </a:p>
      </dgm:t>
    </dgm:pt>
    <dgm:pt modelId="{ECAC39E4-C54D-45FB-8A3A-81B994C158E4}">
      <dgm:prSet phldrT="[Text]" custT="1"/>
      <dgm:spPr/>
      <dgm:t>
        <a:bodyPr/>
        <a:lstStyle/>
        <a:p>
          <a:endParaRPr lang="en-US" sz="1600" b="1" baseline="0" dirty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DD28A163-342F-4674-A0DB-F7A4D8E118B9}" type="parTrans" cxnId="{7DA8606A-8A68-4902-B650-6523A909BAE3}">
      <dgm:prSet/>
      <dgm:spPr/>
      <dgm:t>
        <a:bodyPr/>
        <a:lstStyle/>
        <a:p>
          <a:endParaRPr lang="en-US"/>
        </a:p>
      </dgm:t>
    </dgm:pt>
    <dgm:pt modelId="{5192CB4E-C7B1-4C19-B346-C928C079ABBD}" type="sibTrans" cxnId="{7DA8606A-8A68-4902-B650-6523A909BAE3}">
      <dgm:prSet/>
      <dgm:spPr/>
      <dgm:t>
        <a:bodyPr/>
        <a:lstStyle/>
        <a:p>
          <a:endParaRPr lang="en-US"/>
        </a:p>
      </dgm:t>
    </dgm:pt>
    <dgm:pt modelId="{C57E48AD-44F5-4F41-843C-D881EFD0D2BF}" type="pres">
      <dgm:prSet presAssocID="{12C41469-521C-46BE-9A38-75853A39B37C}" presName="linearFlow" presStyleCnt="0">
        <dgm:presLayoutVars>
          <dgm:dir/>
          <dgm:animLvl val="lvl"/>
          <dgm:resizeHandles val="exact"/>
        </dgm:presLayoutVars>
      </dgm:prSet>
      <dgm:spPr/>
    </dgm:pt>
    <dgm:pt modelId="{B5F6E86E-D4E2-4D1A-83E7-F62C86A9F4C8}" type="pres">
      <dgm:prSet presAssocID="{A8D01210-C50C-4643-B094-4532FA59891F}" presName="composite" presStyleCnt="0"/>
      <dgm:spPr/>
    </dgm:pt>
    <dgm:pt modelId="{3779EDFA-2E91-415B-A9A0-3EB28C083D9B}" type="pres">
      <dgm:prSet presAssocID="{A8D01210-C50C-4643-B094-4532FA59891F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FF340BE0-B77C-4FD0-9D7F-800E4242908A}" type="pres">
      <dgm:prSet presAssocID="{A8D01210-C50C-4643-B094-4532FA59891F}" presName="descendantText" presStyleLbl="alignAcc1" presStyleIdx="0" presStyleCnt="6">
        <dgm:presLayoutVars>
          <dgm:bulletEnabled val="1"/>
        </dgm:presLayoutVars>
      </dgm:prSet>
      <dgm:spPr/>
    </dgm:pt>
    <dgm:pt modelId="{548C9342-CBDD-476D-8F58-25F03706D735}" type="pres">
      <dgm:prSet presAssocID="{A93964DB-C2D0-44D3-8057-0E1D3100C2D9}" presName="sp" presStyleCnt="0"/>
      <dgm:spPr/>
    </dgm:pt>
    <dgm:pt modelId="{E50E3137-9968-4726-8002-D21AC12C0F15}" type="pres">
      <dgm:prSet presAssocID="{058464F5-BD19-4EB0-A77F-BA62D294DB44}" presName="composite" presStyleCnt="0"/>
      <dgm:spPr/>
    </dgm:pt>
    <dgm:pt modelId="{A85D31FC-9DF6-4142-8E83-8D63825B15CD}" type="pres">
      <dgm:prSet presAssocID="{058464F5-BD19-4EB0-A77F-BA62D294DB44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5A34BBDB-73BA-4903-B8C3-7B493E9B4493}" type="pres">
      <dgm:prSet presAssocID="{058464F5-BD19-4EB0-A77F-BA62D294DB44}" presName="descendantText" presStyleLbl="alignAcc1" presStyleIdx="1" presStyleCnt="6">
        <dgm:presLayoutVars>
          <dgm:bulletEnabled val="1"/>
        </dgm:presLayoutVars>
      </dgm:prSet>
      <dgm:spPr/>
    </dgm:pt>
    <dgm:pt modelId="{11106B30-1BBD-4133-BD94-EDEED5F6B2DA}" type="pres">
      <dgm:prSet presAssocID="{186EECF7-2267-491B-8FD5-EE0BCF6E3D3D}" presName="sp" presStyleCnt="0"/>
      <dgm:spPr/>
    </dgm:pt>
    <dgm:pt modelId="{08DB558C-E91D-4AA5-AA22-9287D46B5EC0}" type="pres">
      <dgm:prSet presAssocID="{2D13CA58-6093-4A83-BFDA-0CE1100365DA}" presName="composite" presStyleCnt="0"/>
      <dgm:spPr/>
    </dgm:pt>
    <dgm:pt modelId="{CEFC75E2-439E-4C9C-98C1-62CB891419D1}" type="pres">
      <dgm:prSet presAssocID="{2D13CA58-6093-4A83-BFDA-0CE1100365D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E3DBBD8B-24E4-468D-8B09-2CBC0E4CBC02}" type="pres">
      <dgm:prSet presAssocID="{2D13CA58-6093-4A83-BFDA-0CE1100365DA}" presName="descendantText" presStyleLbl="alignAcc1" presStyleIdx="2" presStyleCnt="6">
        <dgm:presLayoutVars>
          <dgm:bulletEnabled val="1"/>
        </dgm:presLayoutVars>
      </dgm:prSet>
      <dgm:spPr/>
    </dgm:pt>
    <dgm:pt modelId="{FA8A913A-813B-40E2-AAAC-E2346C60BCB4}" type="pres">
      <dgm:prSet presAssocID="{68373414-8F8D-4E38-B37F-AB8AB34B6318}" presName="sp" presStyleCnt="0"/>
      <dgm:spPr/>
    </dgm:pt>
    <dgm:pt modelId="{9667C17B-4D39-491D-AFA3-7D1B32BB8AB2}" type="pres">
      <dgm:prSet presAssocID="{D4EBD246-1912-4EE4-896F-185A30A6B895}" presName="composite" presStyleCnt="0"/>
      <dgm:spPr/>
    </dgm:pt>
    <dgm:pt modelId="{7ADAB160-AE13-4324-9ADC-0F4448BCDC5D}" type="pres">
      <dgm:prSet presAssocID="{D4EBD246-1912-4EE4-896F-185A30A6B895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51123E2C-1E85-42BF-8D72-41A28D38F659}" type="pres">
      <dgm:prSet presAssocID="{D4EBD246-1912-4EE4-896F-185A30A6B895}" presName="descendantText" presStyleLbl="alignAcc1" presStyleIdx="3" presStyleCnt="6">
        <dgm:presLayoutVars>
          <dgm:bulletEnabled val="1"/>
        </dgm:presLayoutVars>
      </dgm:prSet>
      <dgm:spPr/>
    </dgm:pt>
    <dgm:pt modelId="{368C07B9-02A8-4CCF-9D4C-4199A50F75B2}" type="pres">
      <dgm:prSet presAssocID="{F5313498-18C5-4CCC-8DEC-5F0A18E0F69F}" presName="sp" presStyleCnt="0"/>
      <dgm:spPr/>
    </dgm:pt>
    <dgm:pt modelId="{D45E9CCC-9AFD-4C55-9ED8-D3AFB69E4309}" type="pres">
      <dgm:prSet presAssocID="{5240C5A8-2CF9-477F-BF3E-99727EBEFA5C}" presName="composite" presStyleCnt="0"/>
      <dgm:spPr/>
    </dgm:pt>
    <dgm:pt modelId="{E0EFBB18-83E6-46E2-92D3-1A95AA633EC3}" type="pres">
      <dgm:prSet presAssocID="{5240C5A8-2CF9-477F-BF3E-99727EBEFA5C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D8FF468F-56FD-457E-9E85-2D0C0ED8712B}" type="pres">
      <dgm:prSet presAssocID="{5240C5A8-2CF9-477F-BF3E-99727EBEFA5C}" presName="descendantText" presStyleLbl="alignAcc1" presStyleIdx="4" presStyleCnt="6">
        <dgm:presLayoutVars>
          <dgm:bulletEnabled val="1"/>
        </dgm:presLayoutVars>
      </dgm:prSet>
      <dgm:spPr/>
    </dgm:pt>
    <dgm:pt modelId="{E4788587-B44C-47A1-98C3-14EE8FC1419F}" type="pres">
      <dgm:prSet presAssocID="{343DCAC4-F475-412B-BA22-A612E1AD68F0}" presName="sp" presStyleCnt="0"/>
      <dgm:spPr/>
    </dgm:pt>
    <dgm:pt modelId="{AE02D642-80C6-4F86-94D7-64ED3B4471C1}" type="pres">
      <dgm:prSet presAssocID="{0B7B7878-5C48-4762-A42F-EEA99C013E51}" presName="composite" presStyleCnt="0"/>
      <dgm:spPr/>
    </dgm:pt>
    <dgm:pt modelId="{4130057B-417F-4B99-A654-7C572A95192C}" type="pres">
      <dgm:prSet presAssocID="{0B7B7878-5C48-4762-A42F-EEA99C013E51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D81A20B6-6FBF-4902-AF98-3C4E6C4F6BE6}" type="pres">
      <dgm:prSet presAssocID="{0B7B7878-5C48-4762-A42F-EEA99C013E51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59AE1113-754D-491B-B16D-381E35988761}" srcId="{2D13CA58-6093-4A83-BFDA-0CE1100365DA}" destId="{313449F5-882D-48A2-9FAC-1B3874C4F5E7}" srcOrd="0" destOrd="0" parTransId="{99F0C458-132F-4F81-BA97-F93425312E5A}" sibTransId="{EE3C3423-228C-406D-8F54-7E1E241E3524}"/>
    <dgm:cxn modelId="{5206741E-F359-44D8-AAB0-AD0DF8C87267}" type="presOf" srcId="{313449F5-882D-48A2-9FAC-1B3874C4F5E7}" destId="{E3DBBD8B-24E4-468D-8B09-2CBC0E4CBC02}" srcOrd="0" destOrd="0" presId="urn:microsoft.com/office/officeart/2005/8/layout/chevron2"/>
    <dgm:cxn modelId="{9000A31F-393E-4BE2-9471-5E85640910AD}" type="presOf" srcId="{0B7B7878-5C48-4762-A42F-EEA99C013E51}" destId="{4130057B-417F-4B99-A654-7C572A95192C}" srcOrd="0" destOrd="0" presId="urn:microsoft.com/office/officeart/2005/8/layout/chevron2"/>
    <dgm:cxn modelId="{FE72572F-429D-4F0A-8FF6-19F38C13A056}" srcId="{12C41469-521C-46BE-9A38-75853A39B37C}" destId="{5240C5A8-2CF9-477F-BF3E-99727EBEFA5C}" srcOrd="4" destOrd="0" parTransId="{FBB9ACD3-AFCA-468F-975B-1A14FEAA3C58}" sibTransId="{343DCAC4-F475-412B-BA22-A612E1AD68F0}"/>
    <dgm:cxn modelId="{E9402349-D467-4C9E-BC24-902A8658C88E}" type="presOf" srcId="{139D3DE2-CD25-4799-9633-2C794C2BA374}" destId="{51123E2C-1E85-42BF-8D72-41A28D38F659}" srcOrd="0" destOrd="0" presId="urn:microsoft.com/office/officeart/2005/8/layout/chevron2"/>
    <dgm:cxn modelId="{7DA8606A-8A68-4902-B650-6523A909BAE3}" srcId="{0B7B7878-5C48-4762-A42F-EEA99C013E51}" destId="{ECAC39E4-C54D-45FB-8A3A-81B994C158E4}" srcOrd="0" destOrd="0" parTransId="{DD28A163-342F-4674-A0DB-F7A4D8E118B9}" sibTransId="{5192CB4E-C7B1-4C19-B346-C928C079ABBD}"/>
    <dgm:cxn modelId="{0455CE4B-C39D-4960-A49A-1EC741CE44E3}" srcId="{D4EBD246-1912-4EE4-896F-185A30A6B895}" destId="{139D3DE2-CD25-4799-9633-2C794C2BA374}" srcOrd="0" destOrd="0" parTransId="{DC64BF01-691B-4B26-A214-B2D8AFAEE091}" sibTransId="{7F05346D-70C3-41A1-98A5-9E18794360BC}"/>
    <dgm:cxn modelId="{0CE6444C-B70C-40DE-A069-0BCD27E17D9B}" type="presOf" srcId="{12C41469-521C-46BE-9A38-75853A39B37C}" destId="{C57E48AD-44F5-4F41-843C-D881EFD0D2BF}" srcOrd="0" destOrd="0" presId="urn:microsoft.com/office/officeart/2005/8/layout/chevron2"/>
    <dgm:cxn modelId="{8619074E-24A0-4C32-80F7-8871F4329976}" type="presOf" srcId="{D4EBD246-1912-4EE4-896F-185A30A6B895}" destId="{7ADAB160-AE13-4324-9ADC-0F4448BCDC5D}" srcOrd="0" destOrd="0" presId="urn:microsoft.com/office/officeart/2005/8/layout/chevron2"/>
    <dgm:cxn modelId="{A6F5C775-56CD-42EE-90C2-87AFB5EEB41D}" srcId="{0B7B7878-5C48-4762-A42F-EEA99C013E51}" destId="{BA273760-D20B-4CDD-9DD5-63A28B9F6D11}" srcOrd="2" destOrd="0" parTransId="{E8CDDD4A-5CC8-4A0D-90CD-D895EB7BDCF9}" sibTransId="{5D47DA82-65DC-4E28-8365-FB96C54E1839}"/>
    <dgm:cxn modelId="{0D7E9B7B-0703-49C4-9CF9-2AAF3F9C8AAB}" srcId="{12C41469-521C-46BE-9A38-75853A39B37C}" destId="{D4EBD246-1912-4EE4-896F-185A30A6B895}" srcOrd="3" destOrd="0" parTransId="{12D37986-3621-4448-ACAC-49E40D6A9D26}" sibTransId="{F5313498-18C5-4CCC-8DEC-5F0A18E0F69F}"/>
    <dgm:cxn modelId="{FE142684-AC22-4F86-A849-29CE5D388C9C}" srcId="{A8D01210-C50C-4643-B094-4532FA59891F}" destId="{BC754B1E-E2A1-4173-A058-17FE292DA986}" srcOrd="0" destOrd="0" parTransId="{0AD4F15A-E937-4B57-8755-B685F4F10F4A}" sibTransId="{525D4D93-28B7-4CEA-8BF3-46B522D1A1DB}"/>
    <dgm:cxn modelId="{62F31499-7148-4C04-AECE-793A10BEEF81}" type="presOf" srcId="{058464F5-BD19-4EB0-A77F-BA62D294DB44}" destId="{A85D31FC-9DF6-4142-8E83-8D63825B15CD}" srcOrd="0" destOrd="0" presId="urn:microsoft.com/office/officeart/2005/8/layout/chevron2"/>
    <dgm:cxn modelId="{6338E39E-5C84-4808-AE5A-ADBC098C02CB}" srcId="{12C41469-521C-46BE-9A38-75853A39B37C}" destId="{0B7B7878-5C48-4762-A42F-EEA99C013E51}" srcOrd="5" destOrd="0" parTransId="{91CCE16D-7FF9-462B-AE80-9C996758EDC6}" sibTransId="{502CC7FE-7F1E-4C99-BFA0-A7651727747A}"/>
    <dgm:cxn modelId="{118387A6-285A-4CFE-B7CA-DE9B44CCFF94}" type="presOf" srcId="{5240C5A8-2CF9-477F-BF3E-99727EBEFA5C}" destId="{E0EFBB18-83E6-46E2-92D3-1A95AA633EC3}" srcOrd="0" destOrd="0" presId="urn:microsoft.com/office/officeart/2005/8/layout/chevron2"/>
    <dgm:cxn modelId="{0AAB86B3-B551-4EBF-8902-912E2F036D0F}" type="presOf" srcId="{BA273760-D20B-4CDD-9DD5-63A28B9F6D11}" destId="{D81A20B6-6FBF-4902-AF98-3C4E6C4F6BE6}" srcOrd="0" destOrd="2" presId="urn:microsoft.com/office/officeart/2005/8/layout/chevron2"/>
    <dgm:cxn modelId="{9AA90CB9-C259-4226-87C6-447875E71960}" srcId="{058464F5-BD19-4EB0-A77F-BA62D294DB44}" destId="{B70C727D-E172-47D4-AB0A-EBBAF93CB452}" srcOrd="0" destOrd="0" parTransId="{E572FE49-563B-4BFB-9355-B3A7884B4438}" sibTransId="{41AEC182-F582-4922-BE57-DCBA55F25C46}"/>
    <dgm:cxn modelId="{A905E1C0-5EBD-4238-A7C5-2BE249F9A86F}" type="presOf" srcId="{2D13CA58-6093-4A83-BFDA-0CE1100365DA}" destId="{CEFC75E2-439E-4C9C-98C1-62CB891419D1}" srcOrd="0" destOrd="0" presId="urn:microsoft.com/office/officeart/2005/8/layout/chevron2"/>
    <dgm:cxn modelId="{FF6648C6-DA58-407F-B112-58D7794A1D56}" srcId="{12C41469-521C-46BE-9A38-75853A39B37C}" destId="{058464F5-BD19-4EB0-A77F-BA62D294DB44}" srcOrd="1" destOrd="0" parTransId="{8F72072C-2110-44DC-ABE7-62AE11B9E807}" sibTransId="{186EECF7-2267-491B-8FD5-EE0BCF6E3D3D}"/>
    <dgm:cxn modelId="{68A6F3CE-DF4E-44D6-8B2E-1912E35EE675}" srcId="{12C41469-521C-46BE-9A38-75853A39B37C}" destId="{A8D01210-C50C-4643-B094-4532FA59891F}" srcOrd="0" destOrd="0" parTransId="{B2EA4AC3-1CB0-40C9-B03B-943E21430494}" sibTransId="{A93964DB-C2D0-44D3-8057-0E1D3100C2D9}"/>
    <dgm:cxn modelId="{D0AFD3D1-FC08-4A00-8C1A-19C32EC678C6}" type="presOf" srcId="{B70C727D-E172-47D4-AB0A-EBBAF93CB452}" destId="{5A34BBDB-73BA-4903-B8C3-7B493E9B4493}" srcOrd="0" destOrd="0" presId="urn:microsoft.com/office/officeart/2005/8/layout/chevron2"/>
    <dgm:cxn modelId="{62BF5ED3-84BA-4BC9-AC76-BB773F57CAF4}" srcId="{5240C5A8-2CF9-477F-BF3E-99727EBEFA5C}" destId="{968AED47-E852-42A9-AF90-B841EE7B1A0E}" srcOrd="0" destOrd="0" parTransId="{5BDC49E3-316E-448C-A4F6-F261D463B09C}" sibTransId="{EC63EEF9-0AFA-433F-967F-B1A1C94CC811}"/>
    <dgm:cxn modelId="{4595D8E0-5B61-417E-9B00-4256E9010938}" srcId="{12C41469-521C-46BE-9A38-75853A39B37C}" destId="{2D13CA58-6093-4A83-BFDA-0CE1100365DA}" srcOrd="2" destOrd="0" parTransId="{D89CA97D-AAD3-4908-A827-FBFA61E22735}" sibTransId="{68373414-8F8D-4E38-B37F-AB8AB34B6318}"/>
    <dgm:cxn modelId="{410B04E4-60E7-4599-88EC-6481FD2F35C3}" srcId="{0B7B7878-5C48-4762-A42F-EEA99C013E51}" destId="{C6EDE31F-2074-411A-808D-EC22A3FA46D7}" srcOrd="1" destOrd="0" parTransId="{DBB15113-362D-429B-93A1-3E7B02E6FE0A}" sibTransId="{83160DF1-0AFE-4540-972D-C5EF667B144C}"/>
    <dgm:cxn modelId="{38FE0EE7-C874-4080-B1C5-0648CB5D4CE7}" type="presOf" srcId="{A8D01210-C50C-4643-B094-4532FA59891F}" destId="{3779EDFA-2E91-415B-A9A0-3EB28C083D9B}" srcOrd="0" destOrd="0" presId="urn:microsoft.com/office/officeart/2005/8/layout/chevron2"/>
    <dgm:cxn modelId="{9B30A4EB-64D5-4AC8-A297-472F5232D51C}" type="presOf" srcId="{ECAC39E4-C54D-45FB-8A3A-81B994C158E4}" destId="{D81A20B6-6FBF-4902-AF98-3C4E6C4F6BE6}" srcOrd="0" destOrd="0" presId="urn:microsoft.com/office/officeart/2005/8/layout/chevron2"/>
    <dgm:cxn modelId="{0332B6ED-797F-41C2-BC18-4D1E1DD2190C}" type="presOf" srcId="{C6EDE31F-2074-411A-808D-EC22A3FA46D7}" destId="{D81A20B6-6FBF-4902-AF98-3C4E6C4F6BE6}" srcOrd="0" destOrd="1" presId="urn:microsoft.com/office/officeart/2005/8/layout/chevron2"/>
    <dgm:cxn modelId="{E475A7F0-1FF8-4926-90D2-1FD4A0E4C284}" type="presOf" srcId="{BC754B1E-E2A1-4173-A058-17FE292DA986}" destId="{FF340BE0-B77C-4FD0-9D7F-800E4242908A}" srcOrd="0" destOrd="0" presId="urn:microsoft.com/office/officeart/2005/8/layout/chevron2"/>
    <dgm:cxn modelId="{65C74FF6-DF0D-4CCE-B6E7-E201071A7272}" type="presOf" srcId="{968AED47-E852-42A9-AF90-B841EE7B1A0E}" destId="{D8FF468F-56FD-457E-9E85-2D0C0ED8712B}" srcOrd="0" destOrd="0" presId="urn:microsoft.com/office/officeart/2005/8/layout/chevron2"/>
    <dgm:cxn modelId="{47BF4668-9A76-4EA6-825D-48C5438EB5CA}" type="presParOf" srcId="{C57E48AD-44F5-4F41-843C-D881EFD0D2BF}" destId="{B5F6E86E-D4E2-4D1A-83E7-F62C86A9F4C8}" srcOrd="0" destOrd="0" presId="urn:microsoft.com/office/officeart/2005/8/layout/chevron2"/>
    <dgm:cxn modelId="{139E9CA3-C4DD-4445-A52E-B433F470F12E}" type="presParOf" srcId="{B5F6E86E-D4E2-4D1A-83E7-F62C86A9F4C8}" destId="{3779EDFA-2E91-415B-A9A0-3EB28C083D9B}" srcOrd="0" destOrd="0" presId="urn:microsoft.com/office/officeart/2005/8/layout/chevron2"/>
    <dgm:cxn modelId="{47C9C326-2CBE-4917-82DF-9CFFC7B19540}" type="presParOf" srcId="{B5F6E86E-D4E2-4D1A-83E7-F62C86A9F4C8}" destId="{FF340BE0-B77C-4FD0-9D7F-800E4242908A}" srcOrd="1" destOrd="0" presId="urn:microsoft.com/office/officeart/2005/8/layout/chevron2"/>
    <dgm:cxn modelId="{77F7EC8A-D1DE-47E0-8774-E0785C05FA5E}" type="presParOf" srcId="{C57E48AD-44F5-4F41-843C-D881EFD0D2BF}" destId="{548C9342-CBDD-476D-8F58-25F03706D735}" srcOrd="1" destOrd="0" presId="urn:microsoft.com/office/officeart/2005/8/layout/chevron2"/>
    <dgm:cxn modelId="{1F37796E-150D-459A-AFEA-519C524899D3}" type="presParOf" srcId="{C57E48AD-44F5-4F41-843C-D881EFD0D2BF}" destId="{E50E3137-9968-4726-8002-D21AC12C0F15}" srcOrd="2" destOrd="0" presId="urn:microsoft.com/office/officeart/2005/8/layout/chevron2"/>
    <dgm:cxn modelId="{DB2BBFD3-35E1-43FD-8F89-97E87B8AD23F}" type="presParOf" srcId="{E50E3137-9968-4726-8002-D21AC12C0F15}" destId="{A85D31FC-9DF6-4142-8E83-8D63825B15CD}" srcOrd="0" destOrd="0" presId="urn:microsoft.com/office/officeart/2005/8/layout/chevron2"/>
    <dgm:cxn modelId="{43512D33-7938-4459-BA60-21220ACAD10D}" type="presParOf" srcId="{E50E3137-9968-4726-8002-D21AC12C0F15}" destId="{5A34BBDB-73BA-4903-B8C3-7B493E9B4493}" srcOrd="1" destOrd="0" presId="urn:microsoft.com/office/officeart/2005/8/layout/chevron2"/>
    <dgm:cxn modelId="{196A8D91-12BC-4F7A-B267-A062D5CBE5BF}" type="presParOf" srcId="{C57E48AD-44F5-4F41-843C-D881EFD0D2BF}" destId="{11106B30-1BBD-4133-BD94-EDEED5F6B2DA}" srcOrd="3" destOrd="0" presId="urn:microsoft.com/office/officeart/2005/8/layout/chevron2"/>
    <dgm:cxn modelId="{7FAC366B-382D-406A-86F6-27A01A7599C2}" type="presParOf" srcId="{C57E48AD-44F5-4F41-843C-D881EFD0D2BF}" destId="{08DB558C-E91D-4AA5-AA22-9287D46B5EC0}" srcOrd="4" destOrd="0" presId="urn:microsoft.com/office/officeart/2005/8/layout/chevron2"/>
    <dgm:cxn modelId="{885E4330-CC3C-4B9E-8CEF-2FAA126ECC3F}" type="presParOf" srcId="{08DB558C-E91D-4AA5-AA22-9287D46B5EC0}" destId="{CEFC75E2-439E-4C9C-98C1-62CB891419D1}" srcOrd="0" destOrd="0" presId="urn:microsoft.com/office/officeart/2005/8/layout/chevron2"/>
    <dgm:cxn modelId="{C1AA4DBB-4D86-4F58-A105-2297874660C0}" type="presParOf" srcId="{08DB558C-E91D-4AA5-AA22-9287D46B5EC0}" destId="{E3DBBD8B-24E4-468D-8B09-2CBC0E4CBC02}" srcOrd="1" destOrd="0" presId="urn:microsoft.com/office/officeart/2005/8/layout/chevron2"/>
    <dgm:cxn modelId="{86E20521-D697-48D1-8AA1-2760A3869F0A}" type="presParOf" srcId="{C57E48AD-44F5-4F41-843C-D881EFD0D2BF}" destId="{FA8A913A-813B-40E2-AAAC-E2346C60BCB4}" srcOrd="5" destOrd="0" presId="urn:microsoft.com/office/officeart/2005/8/layout/chevron2"/>
    <dgm:cxn modelId="{1F00D9A7-5CF4-4415-8582-37E624A14F48}" type="presParOf" srcId="{C57E48AD-44F5-4F41-843C-D881EFD0D2BF}" destId="{9667C17B-4D39-491D-AFA3-7D1B32BB8AB2}" srcOrd="6" destOrd="0" presId="urn:microsoft.com/office/officeart/2005/8/layout/chevron2"/>
    <dgm:cxn modelId="{AEEEBE9B-494A-4875-913D-F7C7D2D1D03E}" type="presParOf" srcId="{9667C17B-4D39-491D-AFA3-7D1B32BB8AB2}" destId="{7ADAB160-AE13-4324-9ADC-0F4448BCDC5D}" srcOrd="0" destOrd="0" presId="urn:microsoft.com/office/officeart/2005/8/layout/chevron2"/>
    <dgm:cxn modelId="{F988F9B2-5C49-4358-A1FE-EDEF6E2426D6}" type="presParOf" srcId="{9667C17B-4D39-491D-AFA3-7D1B32BB8AB2}" destId="{51123E2C-1E85-42BF-8D72-41A28D38F659}" srcOrd="1" destOrd="0" presId="urn:microsoft.com/office/officeart/2005/8/layout/chevron2"/>
    <dgm:cxn modelId="{AF2DD0D1-6702-480E-95A4-74BC08DD9E33}" type="presParOf" srcId="{C57E48AD-44F5-4F41-843C-D881EFD0D2BF}" destId="{368C07B9-02A8-4CCF-9D4C-4199A50F75B2}" srcOrd="7" destOrd="0" presId="urn:microsoft.com/office/officeart/2005/8/layout/chevron2"/>
    <dgm:cxn modelId="{C5E42E0F-0165-4CAB-91A7-964E8D67D7E7}" type="presParOf" srcId="{C57E48AD-44F5-4F41-843C-D881EFD0D2BF}" destId="{D45E9CCC-9AFD-4C55-9ED8-D3AFB69E4309}" srcOrd="8" destOrd="0" presId="urn:microsoft.com/office/officeart/2005/8/layout/chevron2"/>
    <dgm:cxn modelId="{23B26CCE-AD48-420C-BC1F-74DA7D6A46D3}" type="presParOf" srcId="{D45E9CCC-9AFD-4C55-9ED8-D3AFB69E4309}" destId="{E0EFBB18-83E6-46E2-92D3-1A95AA633EC3}" srcOrd="0" destOrd="0" presId="urn:microsoft.com/office/officeart/2005/8/layout/chevron2"/>
    <dgm:cxn modelId="{63BCDA77-18A2-4D84-8BE0-631C54577B68}" type="presParOf" srcId="{D45E9CCC-9AFD-4C55-9ED8-D3AFB69E4309}" destId="{D8FF468F-56FD-457E-9E85-2D0C0ED8712B}" srcOrd="1" destOrd="0" presId="urn:microsoft.com/office/officeart/2005/8/layout/chevron2"/>
    <dgm:cxn modelId="{A56AAD32-DF52-46D3-8AF1-A7108FEB0799}" type="presParOf" srcId="{C57E48AD-44F5-4F41-843C-D881EFD0D2BF}" destId="{E4788587-B44C-47A1-98C3-14EE8FC1419F}" srcOrd="9" destOrd="0" presId="urn:microsoft.com/office/officeart/2005/8/layout/chevron2"/>
    <dgm:cxn modelId="{D958CF3D-BB67-4C44-A8FF-08B7A329C115}" type="presParOf" srcId="{C57E48AD-44F5-4F41-843C-D881EFD0D2BF}" destId="{AE02D642-80C6-4F86-94D7-64ED3B4471C1}" srcOrd="10" destOrd="0" presId="urn:microsoft.com/office/officeart/2005/8/layout/chevron2"/>
    <dgm:cxn modelId="{B1EB63E3-EF05-436D-9B39-F88F09292F59}" type="presParOf" srcId="{AE02D642-80C6-4F86-94D7-64ED3B4471C1}" destId="{4130057B-417F-4B99-A654-7C572A95192C}" srcOrd="0" destOrd="0" presId="urn:microsoft.com/office/officeart/2005/8/layout/chevron2"/>
    <dgm:cxn modelId="{C66AEE01-CC26-47C9-8D6B-049706779D0E}" type="presParOf" srcId="{AE02D642-80C6-4F86-94D7-64ED3B4471C1}" destId="{D81A20B6-6FBF-4902-AF98-3C4E6C4F6B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9EDFA-2E91-415B-A9A0-3EB28C083D9B}">
      <dsp:nvSpPr>
        <dsp:cNvPr id="0" name=""/>
        <dsp:cNvSpPr/>
      </dsp:nvSpPr>
      <dsp:spPr>
        <a:xfrm rot="5400000">
          <a:off x="-147295" y="153415"/>
          <a:ext cx="981967" cy="6873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1" y="349809"/>
        <a:ext cx="687377" cy="294590"/>
      </dsp:txXfrm>
    </dsp:sp>
    <dsp:sp modelId="{FF340BE0-B77C-4FD0-9D7F-800E4242908A}">
      <dsp:nvSpPr>
        <dsp:cNvPr id="0" name=""/>
        <dsp:cNvSpPr/>
      </dsp:nvSpPr>
      <dsp:spPr>
        <a:xfrm rot="5400000">
          <a:off x="5433790" y="-4740292"/>
          <a:ext cx="638278" cy="10131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600" b="1" kern="1200" baseline="0" dirty="0">
              <a:latin typeface="Tahoma" panose="020B0604030504040204" pitchFamily="34" charset="0"/>
              <a:cs typeface="Tahoma" panose="020B0604030504040204" pitchFamily="34" charset="0"/>
            </a:rPr>
            <a:t>การเมืองและเศรษฐกิจมีปฏิสัมพันธ์ไขว้ไปไขว้มา (</a:t>
          </a:r>
          <a:r>
            <a:rPr lang="en-US" sz="1600" b="1" kern="1200" baseline="0" dirty="0">
              <a:latin typeface="Tahoma" panose="020B0604030504040204" pitchFamily="34" charset="0"/>
              <a:cs typeface="Tahoma" panose="020B0604030504040204" pitchFamily="34" charset="0"/>
            </a:rPr>
            <a:t>Intertwine) </a:t>
          </a:r>
          <a:r>
            <a:rPr lang="th-TH" sz="1600" b="1" kern="1200" baseline="0" dirty="0">
              <a:latin typeface="Tahoma" panose="020B0604030504040204" pitchFamily="34" charset="0"/>
              <a:cs typeface="Tahoma" panose="020B0604030504040204" pitchFamily="34" charset="0"/>
            </a:rPr>
            <a:t> อย่างแยกกันไม่ออก การเมืองอาจจะนําไปสู่การเปลี่ยนแปลงทางเศรษฐกิจ และกลับกันเศรษฐกิจก็จะนําไปสู่การ เปลี่ยนแปลงทางการเมือง</a:t>
          </a:r>
          <a:endParaRPr lang="en-US" sz="1600" kern="1200" dirty="0"/>
        </a:p>
      </dsp:txBody>
      <dsp:txXfrm rot="-5400000">
        <a:off x="687377" y="37279"/>
        <a:ext cx="10099947" cy="575962"/>
      </dsp:txXfrm>
    </dsp:sp>
    <dsp:sp modelId="{A85D31FC-9DF6-4142-8E83-8D63825B15CD}">
      <dsp:nvSpPr>
        <dsp:cNvPr id="0" name=""/>
        <dsp:cNvSpPr/>
      </dsp:nvSpPr>
      <dsp:spPr>
        <a:xfrm rot="5400000">
          <a:off x="-147295" y="1038307"/>
          <a:ext cx="981967" cy="6873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1" y="1234701"/>
        <a:ext cx="687377" cy="294590"/>
      </dsp:txXfrm>
    </dsp:sp>
    <dsp:sp modelId="{5A34BBDB-73BA-4903-B8C3-7B493E9B4493}">
      <dsp:nvSpPr>
        <dsp:cNvPr id="0" name=""/>
        <dsp:cNvSpPr/>
      </dsp:nvSpPr>
      <dsp:spPr>
        <a:xfrm rot="5400000">
          <a:off x="5433790" y="-3855401"/>
          <a:ext cx="638278" cy="10131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600" b="1" kern="1200" baseline="0" dirty="0">
              <a:latin typeface="Tahoma" panose="020B0604030504040204" pitchFamily="34" charset="0"/>
              <a:cs typeface="Tahoma" panose="020B0604030504040204" pitchFamily="34" charset="0"/>
            </a:rPr>
            <a:t>ประเทศที่ระบบเศรษฐกิจเป็นแบบสังคมนิยม รัฐบาลจะมี</a:t>
          </a:r>
          <a:r>
            <a:rPr lang="th-TH" sz="1600" b="1" kern="1200" baseline="0" dirty="0" err="1">
              <a:latin typeface="Tahoma" panose="020B0604030504040204" pitchFamily="34" charset="0"/>
              <a:cs typeface="Tahoma" panose="020B0604030504040204" pitchFamily="34" charset="0"/>
            </a:rPr>
            <a:t>อํานาจ</a:t>
          </a:r>
          <a:r>
            <a:rPr lang="th-TH" sz="1600" b="1" kern="1200" baseline="0" dirty="0">
              <a:latin typeface="Tahoma" panose="020B0604030504040204" pitchFamily="34" charset="0"/>
              <a:cs typeface="Tahoma" panose="020B0604030504040204" pitchFamily="34" charset="0"/>
            </a:rPr>
            <a:t>และบทบาทในการกําหนดการเปลี่ยนแปลงทางนโยบายเศรษฐกิจได้มาก เนื่องจากรัฐบาลเป็นผู้ผูกขาดในการเป็นเจ้าของปัจจัยการผลิตและเป็นผู้กำหนดราคาหรือผลตอบแทนแก่ปัจจัยการผลิตในสังคม</a:t>
          </a:r>
          <a:endParaRPr lang="en-US" sz="1600" kern="1200" baseline="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687377" y="922170"/>
        <a:ext cx="10099947" cy="575962"/>
      </dsp:txXfrm>
    </dsp:sp>
    <dsp:sp modelId="{CEFC75E2-439E-4C9C-98C1-62CB891419D1}">
      <dsp:nvSpPr>
        <dsp:cNvPr id="0" name=""/>
        <dsp:cNvSpPr/>
      </dsp:nvSpPr>
      <dsp:spPr>
        <a:xfrm rot="5400000">
          <a:off x="-147295" y="1923199"/>
          <a:ext cx="981967" cy="6873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1" y="2119593"/>
        <a:ext cx="687377" cy="294590"/>
      </dsp:txXfrm>
    </dsp:sp>
    <dsp:sp modelId="{E3DBBD8B-24E4-468D-8B09-2CBC0E4CBC02}">
      <dsp:nvSpPr>
        <dsp:cNvPr id="0" name=""/>
        <dsp:cNvSpPr/>
      </dsp:nvSpPr>
      <dsp:spPr>
        <a:xfrm rot="5400000">
          <a:off x="5433790" y="-2970509"/>
          <a:ext cx="638278" cy="10131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600" b="1" kern="1200" baseline="0" dirty="0">
              <a:latin typeface="Tahoma" panose="020B0604030504040204" pitchFamily="34" charset="0"/>
              <a:cs typeface="Tahoma" panose="020B0604030504040204" pitchFamily="34" charset="0"/>
            </a:rPr>
            <a:t>ความไม่แน่นอนทางการเมืองส่งผลเชิงลบต่อการเติบโตทางเศรษฐกิจและความผันผวนอย่างมีนัยสำคัญ</a:t>
          </a:r>
          <a:endParaRPr lang="en-US" sz="1600" b="1" kern="1200" baseline="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687377" y="1807062"/>
        <a:ext cx="10099947" cy="575962"/>
      </dsp:txXfrm>
    </dsp:sp>
    <dsp:sp modelId="{7ADAB160-AE13-4324-9ADC-0F4448BCDC5D}">
      <dsp:nvSpPr>
        <dsp:cNvPr id="0" name=""/>
        <dsp:cNvSpPr/>
      </dsp:nvSpPr>
      <dsp:spPr>
        <a:xfrm rot="5400000">
          <a:off x="-147295" y="2808090"/>
          <a:ext cx="981967" cy="6873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1" y="3004484"/>
        <a:ext cx="687377" cy="294590"/>
      </dsp:txXfrm>
    </dsp:sp>
    <dsp:sp modelId="{51123E2C-1E85-42BF-8D72-41A28D38F659}">
      <dsp:nvSpPr>
        <dsp:cNvPr id="0" name=""/>
        <dsp:cNvSpPr/>
      </dsp:nvSpPr>
      <dsp:spPr>
        <a:xfrm rot="5400000">
          <a:off x="5433790" y="-2085617"/>
          <a:ext cx="638278" cy="10131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600" b="1" kern="1200" baseline="0" dirty="0">
              <a:latin typeface="Tahoma" panose="020B0604030504040204" pitchFamily="34" charset="0"/>
              <a:cs typeface="Tahoma" panose="020B0604030504040204" pitchFamily="34" charset="0"/>
            </a:rPr>
            <a:t>การลงทุนภาคเอกชนมีการตอบสนองต่อความไม่แน่นอนทางการเมืองอย่างมีนัยสำคัญ</a:t>
          </a:r>
          <a:r>
            <a:rPr lang="en-US" sz="1600" b="1" kern="1200" baseline="0" dirty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th-TH" sz="1600" b="1" kern="1200" baseline="0" dirty="0">
              <a:latin typeface="Tahoma" panose="020B0604030504040204" pitchFamily="34" charset="0"/>
              <a:cs typeface="Tahoma" panose="020B0604030504040204" pitchFamily="34" charset="0"/>
            </a:rPr>
            <a:t>ส่วน</a:t>
          </a:r>
          <a:r>
            <a:rPr lang="th-TH" sz="1600" b="1" kern="1200" dirty="0">
              <a:latin typeface="Tahoma" panose="020B0604030504040204" pitchFamily="34" charset="0"/>
              <a:cs typeface="Tahoma" panose="020B0604030504040204" pitchFamily="34" charset="0"/>
            </a:rPr>
            <a:t>ผลกระทบต่อระดับการบริโภคภาคเอกชน พบว่ามีการตอบสนองต่อความไม่แน่นอนทางการเมืองน้อยกว่าการลงทุนภาคเอกชน </a:t>
          </a:r>
          <a:r>
            <a:rPr lang="th-TH" sz="1600" b="1" kern="1200" baseline="0" dirty="0">
              <a:latin typeface="Tahoma" panose="020B0604030504040204" pitchFamily="34" charset="0"/>
              <a:cs typeface="Tahoma" panose="020B0604030504040204" pitchFamily="34" charset="0"/>
            </a:rPr>
            <a:t> </a:t>
          </a:r>
          <a:endParaRPr lang="en-US" sz="1600" kern="1200" dirty="0"/>
        </a:p>
      </dsp:txBody>
      <dsp:txXfrm rot="-5400000">
        <a:off x="687377" y="2691954"/>
        <a:ext cx="10099947" cy="575962"/>
      </dsp:txXfrm>
    </dsp:sp>
    <dsp:sp modelId="{E0EFBB18-83E6-46E2-92D3-1A95AA633EC3}">
      <dsp:nvSpPr>
        <dsp:cNvPr id="0" name=""/>
        <dsp:cNvSpPr/>
      </dsp:nvSpPr>
      <dsp:spPr>
        <a:xfrm rot="5400000">
          <a:off x="-147295" y="3692982"/>
          <a:ext cx="981967" cy="6873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1" y="3889376"/>
        <a:ext cx="687377" cy="294590"/>
      </dsp:txXfrm>
    </dsp:sp>
    <dsp:sp modelId="{D8FF468F-56FD-457E-9E85-2D0C0ED8712B}">
      <dsp:nvSpPr>
        <dsp:cNvPr id="0" name=""/>
        <dsp:cNvSpPr/>
      </dsp:nvSpPr>
      <dsp:spPr>
        <a:xfrm rot="5400000">
          <a:off x="5433790" y="-1200726"/>
          <a:ext cx="638278" cy="10131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600" b="1" kern="1200" dirty="0">
              <a:latin typeface="Tahoma" panose="020B0604030504040204" pitchFamily="34" charset="0"/>
              <a:cs typeface="Tahoma" panose="020B0604030504040204" pitchFamily="34" charset="0"/>
            </a:rPr>
            <a:t>การบริโภคสินค้าคงทนจะมีการตอบสนองต่อความขัดแย้งทางการเมืองชัดเจนกว่ากรณีการบริโภคสินค้าไม่คงทน  </a:t>
          </a:r>
          <a:r>
            <a:rPr lang="th-TH" sz="1600" b="1" kern="1200" baseline="0" dirty="0">
              <a:latin typeface="Tahoma" panose="020B0604030504040204" pitchFamily="34" charset="0"/>
              <a:cs typeface="Tahoma" panose="020B0604030504040204" pitchFamily="34" charset="0"/>
            </a:rPr>
            <a:t>  </a:t>
          </a:r>
          <a:endParaRPr lang="en-US" sz="1600" b="1" kern="1200" baseline="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687377" y="3576845"/>
        <a:ext cx="10099947" cy="575962"/>
      </dsp:txXfrm>
    </dsp:sp>
    <dsp:sp modelId="{4130057B-417F-4B99-A654-7C572A95192C}">
      <dsp:nvSpPr>
        <dsp:cNvPr id="0" name=""/>
        <dsp:cNvSpPr/>
      </dsp:nvSpPr>
      <dsp:spPr>
        <a:xfrm rot="5400000">
          <a:off x="-147295" y="4577874"/>
          <a:ext cx="981967" cy="6873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1" y="4774268"/>
        <a:ext cx="687377" cy="294590"/>
      </dsp:txXfrm>
    </dsp:sp>
    <dsp:sp modelId="{D81A20B6-6FBF-4902-AF98-3C4E6C4F6BE6}">
      <dsp:nvSpPr>
        <dsp:cNvPr id="0" name=""/>
        <dsp:cNvSpPr/>
      </dsp:nvSpPr>
      <dsp:spPr>
        <a:xfrm rot="5400000">
          <a:off x="5433790" y="-315834"/>
          <a:ext cx="638278" cy="101311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1" kern="1200" baseline="0" dirty="0">
            <a:latin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600" b="1" kern="1200" baseline="0" dirty="0">
              <a:latin typeface="Tahoma" panose="020B0604030504040204" pitchFamily="34" charset="0"/>
              <a:cs typeface="Tahoma" panose="020B0604030504040204" pitchFamily="34" charset="0"/>
            </a:rPr>
            <a:t>ความขัดแย้งทางการเมืองส่งผลต่อเศรษฐกิจในสาขาการโรงแรมมากที่สุด รองลงมา ได้แก่ สาขาการก่อสร้าง สาขาอสังหาริมทรัพย์ และสาขาบริการขนส่ง ตามลำดับ</a:t>
          </a:r>
          <a:endParaRPr lang="en-US" sz="1600" b="1" kern="1200" baseline="0" dirty="0">
            <a:latin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1" kern="1200" baseline="0" dirty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687377" y="4461737"/>
        <a:ext cx="10099947" cy="575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071E9-616D-4251-A64C-5AE527E2DA3C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71EE9-DAB6-46E2-83AB-E1271B9C0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19556-164A-4B98-BF7B-FF269DC41501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90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7462"/>
            <a:fld id="{31E19556-164A-4B98-BF7B-FF269DC41501}" type="slidenum">
              <a:rPr lang="th-TH" sz="120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pPr defTabSz="927462"/>
              <a:t>12</a:t>
            </a:fld>
            <a:endParaRPr lang="th-TH" sz="120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638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7">
            <a:extLst>
              <a:ext uri="{FF2B5EF4-FFF2-40B4-BE49-F238E27FC236}">
                <a16:creationId xmlns:a16="http://schemas.microsoft.com/office/drawing/2014/main" id="{5847F168-0D89-4006-8570-C73E04C3FF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FF0000"/>
              </a:buClr>
              <a:buFont typeface="Wingdings 2" pitchFamily="18" charset="2"/>
              <a:buNone/>
              <a:defRPr/>
            </a:pPr>
            <a:endParaRPr lang="th-TH" altLang="en-US" sz="2800">
              <a:latin typeface="TH SarabunIT๙" pitchFamily="34" charset="-34"/>
            </a:endParaRP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6921EB75-F196-48B1-ADD0-4C4501E2F4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54317" y="6629400"/>
            <a:ext cx="93768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9pPr>
          </a:lstStyle>
          <a:p>
            <a:pPr algn="r" eaLnBrk="1" hangingPunct="1"/>
            <a:r>
              <a:rPr lang="th-TH" altLang="en-US" sz="1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</a:t>
            </a:r>
            <a:fld id="{3B08B799-17CC-47E7-8BD4-D501B74118AF}" type="slidenum">
              <a:rPr lang="en-US" altLang="en-US" sz="1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pPr algn="r" eaLnBrk="1" hangingPunct="1"/>
              <a:t>‹#›</a:t>
            </a:fld>
            <a:endParaRPr lang="en-US" altLang="en-US" sz="160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E609C215-1190-4269-B0A8-120458BBEC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29400"/>
            <a:ext cx="4127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สำนักงานเศรษฐกิจอุตสาหกรรม กระทรวงอุตสาหกรรม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427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3962400" y="1828800"/>
            <a:ext cx="8026400" cy="2209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28" name="Rectangle 20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962400" y="4267200"/>
            <a:ext cx="80264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61301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06680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4203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26589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92616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00202"/>
            <a:ext cx="5392616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5144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61920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37072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0812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92616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00202"/>
            <a:ext cx="5392616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0344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47062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22937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7479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24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8874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9470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4">
            <a:extLst>
              <a:ext uri="{FF2B5EF4-FFF2-40B4-BE49-F238E27FC236}">
                <a16:creationId xmlns:a16="http://schemas.microsoft.com/office/drawing/2014/main" id="{397AD2BE-CF28-45B9-B57D-A8478304839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1065933" cy="546100"/>
            <a:chOff x="0" y="0"/>
            <a:chExt cx="6240" cy="344"/>
          </a:xfrm>
        </p:grpSpPr>
        <p:sp>
          <p:nvSpPr>
            <p:cNvPr id="21" name="Rectangle 55">
              <a:extLst>
                <a:ext uri="{FF2B5EF4-FFF2-40B4-BE49-F238E27FC236}">
                  <a16:creationId xmlns:a16="http://schemas.microsoft.com/office/drawing/2014/main" id="{3A24DAE3-DB13-45DA-8D8A-0465DE06FF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" y="85"/>
              <a:ext cx="5958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 sz="2800" b="1">
                  <a:solidFill>
                    <a:srgbClr val="292929"/>
                  </a:solidFill>
                  <a:latin typeface="Browallia New" pitchFamily="34" charset="-34"/>
                  <a:cs typeface="Browallia New" pitchFamily="34" charset="-34"/>
                </a:defRPr>
              </a:lvl1pPr>
              <a:lvl2pPr marL="742950" indent="-285750" eaLnBrk="0" hangingPunct="0">
                <a:defRPr sz="2800" b="1">
                  <a:solidFill>
                    <a:srgbClr val="292929"/>
                  </a:solidFill>
                  <a:latin typeface="Browallia New" pitchFamily="34" charset="-34"/>
                  <a:cs typeface="Browallia New" pitchFamily="34" charset="-34"/>
                </a:defRPr>
              </a:lvl2pPr>
              <a:lvl3pPr marL="1143000" indent="-228600" eaLnBrk="0" hangingPunct="0">
                <a:defRPr sz="2800" b="1">
                  <a:solidFill>
                    <a:srgbClr val="292929"/>
                  </a:solidFill>
                  <a:latin typeface="Browallia New" pitchFamily="34" charset="-34"/>
                  <a:cs typeface="Browallia New" pitchFamily="34" charset="-34"/>
                </a:defRPr>
              </a:lvl3pPr>
              <a:lvl4pPr marL="1600200" indent="-228600" eaLnBrk="0" hangingPunct="0">
                <a:defRPr sz="2800" b="1">
                  <a:solidFill>
                    <a:srgbClr val="292929"/>
                  </a:solidFill>
                  <a:latin typeface="Browallia New" pitchFamily="34" charset="-34"/>
                  <a:cs typeface="Browallia New" pitchFamily="34" charset="-34"/>
                </a:defRPr>
              </a:lvl4pPr>
              <a:lvl5pPr marL="2057400" indent="-228600" eaLnBrk="0" hangingPunct="0">
                <a:defRPr sz="2800" b="1">
                  <a:solidFill>
                    <a:srgbClr val="292929"/>
                  </a:solidFill>
                  <a:latin typeface="Browallia New" pitchFamily="34" charset="-34"/>
                  <a:cs typeface="Browallia New" pitchFamily="34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292929"/>
                  </a:solidFill>
                  <a:latin typeface="Browallia New" pitchFamily="34" charset="-34"/>
                  <a:cs typeface="Browallia New" pitchFamily="34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292929"/>
                  </a:solidFill>
                  <a:latin typeface="Browallia New" pitchFamily="34" charset="-34"/>
                  <a:cs typeface="Browallia New" pitchFamily="34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292929"/>
                  </a:solidFill>
                  <a:latin typeface="Browallia New" pitchFamily="34" charset="-34"/>
                  <a:cs typeface="Browallia New" pitchFamily="34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292929"/>
                  </a:solidFill>
                  <a:latin typeface="Browallia New" pitchFamily="34" charset="-34"/>
                  <a:cs typeface="Browallia New" pitchFamily="34" charset="-34"/>
                </a:defRPr>
              </a:lvl9pPr>
            </a:lstStyle>
            <a:p>
              <a:pPr eaLnBrk="1" hangingPunct="1">
                <a:defRPr/>
              </a:pPr>
              <a:endParaRPr lang="th-TH" altLang="en-US" sz="2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344" name="Group 56">
              <a:extLst>
                <a:ext uri="{FF2B5EF4-FFF2-40B4-BE49-F238E27FC236}">
                  <a16:creationId xmlns:a16="http://schemas.microsoft.com/office/drawing/2014/main" id="{0E956B9D-5BAF-43F0-8EB3-E565CA7CF78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469" cy="344"/>
              <a:chOff x="0" y="0"/>
              <a:chExt cx="469" cy="344"/>
            </a:xfrm>
          </p:grpSpPr>
          <p:sp>
            <p:nvSpPr>
              <p:cNvPr id="23" name="Rectangle 57">
                <a:extLst>
                  <a:ext uri="{FF2B5EF4-FFF2-40B4-BE49-F238E27FC236}">
                    <a16:creationId xmlns:a16="http://schemas.microsoft.com/office/drawing/2014/main" id="{7CC58E69-D612-476E-8A4A-545DE7F1D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95" cy="336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1pPr>
                <a:lvl2pPr marL="742950" indent="-28575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2pPr>
                <a:lvl3pPr marL="11430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3pPr>
                <a:lvl4pPr marL="16002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4pPr>
                <a:lvl5pPr marL="20574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9pPr>
              </a:lstStyle>
              <a:p>
                <a:pPr eaLnBrk="1" hangingPunct="1">
                  <a:defRPr/>
                </a:pPr>
                <a:endParaRPr lang="th-TH" altLang="en-US" sz="2400" b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Rectangle 58">
                <a:extLst>
                  <a:ext uri="{FF2B5EF4-FFF2-40B4-BE49-F238E27FC236}">
                    <a16:creationId xmlns:a16="http://schemas.microsoft.com/office/drawing/2014/main" id="{0FEBC3B4-EA08-437A-85E8-9F7E529A8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" y="85"/>
                <a:ext cx="97" cy="8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1pPr>
                <a:lvl2pPr marL="742950" indent="-28575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2pPr>
                <a:lvl3pPr marL="11430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3pPr>
                <a:lvl4pPr marL="16002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4pPr>
                <a:lvl5pPr marL="20574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9pPr>
              </a:lstStyle>
              <a:p>
                <a:pPr eaLnBrk="1" hangingPunct="1">
                  <a:defRPr/>
                </a:pPr>
                <a:endParaRPr lang="th-TH" altLang="en-US" sz="1800" b="0">
                  <a:solidFill>
                    <a:schemeClr val="hlink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5" name="Rectangle 59">
                <a:extLst>
                  <a:ext uri="{FF2B5EF4-FFF2-40B4-BE49-F238E27FC236}">
                    <a16:creationId xmlns:a16="http://schemas.microsoft.com/office/drawing/2014/main" id="{B3681CCD-757C-4C1B-92B9-2A7175BEF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" y="0"/>
                <a:ext cx="95" cy="87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1pPr>
                <a:lvl2pPr marL="742950" indent="-28575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2pPr>
                <a:lvl3pPr marL="11430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3pPr>
                <a:lvl4pPr marL="16002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4pPr>
                <a:lvl5pPr marL="20574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9pPr>
              </a:lstStyle>
              <a:p>
                <a:pPr eaLnBrk="1" hangingPunct="1">
                  <a:defRPr/>
                </a:pPr>
                <a:endParaRPr lang="th-TH" altLang="en-US" sz="1800" b="0">
                  <a:solidFill>
                    <a:schemeClr val="hlink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6" name="Rectangle 60">
                <a:extLst>
                  <a:ext uri="{FF2B5EF4-FFF2-40B4-BE49-F238E27FC236}">
                    <a16:creationId xmlns:a16="http://schemas.microsoft.com/office/drawing/2014/main" id="{03FF309D-1A4C-4EE9-B486-533AC121B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" y="85"/>
                <a:ext cx="88" cy="8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1pPr>
                <a:lvl2pPr marL="742950" indent="-28575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2pPr>
                <a:lvl3pPr marL="11430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3pPr>
                <a:lvl4pPr marL="16002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4pPr>
                <a:lvl5pPr marL="20574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9pPr>
              </a:lstStyle>
              <a:p>
                <a:pPr eaLnBrk="1" hangingPunct="1">
                  <a:defRPr/>
                </a:pPr>
                <a:endParaRPr lang="th-TH" altLang="en-US" sz="1800" b="0">
                  <a:solidFill>
                    <a:schemeClr val="accent2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7" name="Rectangle 61">
                <a:extLst>
                  <a:ext uri="{FF2B5EF4-FFF2-40B4-BE49-F238E27FC236}">
                    <a16:creationId xmlns:a16="http://schemas.microsoft.com/office/drawing/2014/main" id="{8ED31C12-7D50-415F-AC51-8984760DF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" y="173"/>
                <a:ext cx="93" cy="87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1pPr>
                <a:lvl2pPr marL="742950" indent="-28575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2pPr>
                <a:lvl3pPr marL="11430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3pPr>
                <a:lvl4pPr marL="16002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4pPr>
                <a:lvl5pPr marL="20574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9pPr>
              </a:lstStyle>
              <a:p>
                <a:pPr eaLnBrk="1" hangingPunct="1">
                  <a:defRPr/>
                </a:pPr>
                <a:endParaRPr lang="th-TH" altLang="en-US" sz="1800" b="0">
                  <a:solidFill>
                    <a:schemeClr val="hlink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8" name="Rectangle 62">
                <a:extLst>
                  <a:ext uri="{FF2B5EF4-FFF2-40B4-BE49-F238E27FC236}">
                    <a16:creationId xmlns:a16="http://schemas.microsoft.com/office/drawing/2014/main" id="{D1FF7E49-7925-4916-A3D1-207C6A08A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" y="86"/>
                <a:ext cx="99" cy="8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1pPr>
                <a:lvl2pPr marL="742950" indent="-28575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2pPr>
                <a:lvl3pPr marL="11430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3pPr>
                <a:lvl4pPr marL="16002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4pPr>
                <a:lvl5pPr marL="20574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9pPr>
              </a:lstStyle>
              <a:p>
                <a:pPr eaLnBrk="1" hangingPunct="1">
                  <a:defRPr/>
                </a:pPr>
                <a:endParaRPr lang="th-TH" altLang="en-US" sz="2400" b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D6F8D668-B7E1-4567-AF0B-99529A72A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" y="171"/>
                <a:ext cx="97" cy="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1pPr>
                <a:lvl2pPr marL="742950" indent="-28575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2pPr>
                <a:lvl3pPr marL="11430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3pPr>
                <a:lvl4pPr marL="16002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4pPr>
                <a:lvl5pPr marL="20574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9pPr>
              </a:lstStyle>
              <a:p>
                <a:pPr eaLnBrk="1" hangingPunct="1">
                  <a:defRPr/>
                </a:pPr>
                <a:endParaRPr lang="th-TH" altLang="en-US" sz="1800" b="0">
                  <a:solidFill>
                    <a:schemeClr val="accent2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30" name="Rectangle 64">
                <a:extLst>
                  <a:ext uri="{FF2B5EF4-FFF2-40B4-BE49-F238E27FC236}">
                    <a16:creationId xmlns:a16="http://schemas.microsoft.com/office/drawing/2014/main" id="{69F7DFB4-72A5-4569-B216-BE775288B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" y="258"/>
                <a:ext cx="93" cy="8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1pPr>
                <a:lvl2pPr marL="742950" indent="-28575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2pPr>
                <a:lvl3pPr marL="11430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3pPr>
                <a:lvl4pPr marL="16002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4pPr>
                <a:lvl5pPr marL="2057400" indent="-228600" eaLnBrk="0" hangingPunct="0"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292929"/>
                    </a:solidFill>
                    <a:latin typeface="Browallia New" pitchFamily="34" charset="-34"/>
                    <a:cs typeface="Browallia New" pitchFamily="34" charset="-34"/>
                  </a:defRPr>
                </a:lvl9pPr>
              </a:lstStyle>
              <a:p>
                <a:pPr eaLnBrk="1" hangingPunct="1">
                  <a:defRPr/>
                </a:pPr>
                <a:endParaRPr lang="th-TH" altLang="en-US" sz="1800" b="0">
                  <a:solidFill>
                    <a:schemeClr val="accent2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</p:grpSp>
      </p:grpSp>
      <p:pic>
        <p:nvPicPr>
          <p:cNvPr id="14339" name="Picture 35" descr="logo oie new">
            <a:extLst>
              <a:ext uri="{FF2B5EF4-FFF2-40B4-BE49-F238E27FC236}">
                <a16:creationId xmlns:a16="http://schemas.microsoft.com/office/drawing/2014/main" id="{943E7E7A-A0B0-4358-991F-B235BAA271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3557" r="670" b="4051"/>
          <a:stretch>
            <a:fillRect/>
          </a:stretch>
        </p:blipFill>
        <p:spPr bwMode="auto">
          <a:xfrm>
            <a:off x="11218333" y="7939"/>
            <a:ext cx="97366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57">
            <a:extLst>
              <a:ext uri="{FF2B5EF4-FFF2-40B4-BE49-F238E27FC236}">
                <a16:creationId xmlns:a16="http://schemas.microsoft.com/office/drawing/2014/main" id="{2A39F83A-A39F-4971-BF40-80D44A6AD7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1pPr>
            <a:lvl2pPr marL="742950" indent="-285750" eaLnBrk="0" hangingPunct="0"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2pPr>
            <a:lvl3pPr marL="1143000" indent="-228600" eaLnBrk="0" hangingPunct="0"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3pPr>
            <a:lvl4pPr marL="1600200" indent="-228600" eaLnBrk="0" hangingPunct="0"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4pPr>
            <a:lvl5pPr marL="2057400" indent="-228600" eaLnBrk="0" hangingPunct="0"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92929"/>
                </a:solidFill>
                <a:latin typeface="Browallia New" pitchFamily="34" charset="-34"/>
                <a:cs typeface="Browallia New" pitchFamily="34" charset="-34"/>
              </a:defRPr>
            </a:lvl9pPr>
          </a:lstStyle>
          <a:p>
            <a:pPr eaLnBrk="1" hangingPunct="1">
              <a:lnSpc>
                <a:spcPct val="85000"/>
              </a:lnSpc>
              <a:buClr>
                <a:srgbClr val="FF0000"/>
              </a:buClr>
              <a:buFont typeface="Wingdings 2" pitchFamily="18" charset="2"/>
              <a:buNone/>
              <a:defRPr/>
            </a:pPr>
            <a:endParaRPr lang="th-TH" altLang="en-US" sz="2800">
              <a:latin typeface="TH SarabunIT๙" pitchFamily="34" charset="-34"/>
            </a:endParaRPr>
          </a:p>
        </p:txBody>
      </p:sp>
      <p:sp>
        <p:nvSpPr>
          <p:cNvPr id="33" name="Rectangle 49">
            <a:extLst>
              <a:ext uri="{FF2B5EF4-FFF2-40B4-BE49-F238E27FC236}">
                <a16:creationId xmlns:a16="http://schemas.microsoft.com/office/drawing/2014/main" id="{8EF6D900-F089-4124-818E-0E4CCA1703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54317" y="6629400"/>
            <a:ext cx="93768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algun Gothic" panose="020B0503020000020004" pitchFamily="34" charset="-127"/>
                <a:cs typeface="Angsana New" panose="02020603050405020304" pitchFamily="18" charset="-34"/>
              </a:defRPr>
            </a:lvl9pPr>
          </a:lstStyle>
          <a:p>
            <a:pPr algn="r" eaLnBrk="1" hangingPunct="1"/>
            <a:r>
              <a:rPr lang="th-TH" altLang="en-US" sz="1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หน้า </a:t>
            </a:r>
            <a:fld id="{882B185A-DB34-406A-8AA1-FAF69C853AFE}" type="slidenum">
              <a:rPr lang="en-US" altLang="en-US" sz="1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pPr algn="r" eaLnBrk="1" hangingPunct="1"/>
              <a:t>‹#›</a:t>
            </a:fld>
            <a:endParaRPr lang="en-US" altLang="en-US" sz="160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ectangle 49">
            <a:extLst>
              <a:ext uri="{FF2B5EF4-FFF2-40B4-BE49-F238E27FC236}">
                <a16:creationId xmlns:a16="http://schemas.microsoft.com/office/drawing/2014/main" id="{F57062C8-75DD-4F82-A82B-98A6FC4234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29400"/>
            <a:ext cx="4127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สำนักงานเศรษฐกิจอุตสาหกรรม กระทรวงอุตสาหกรรม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272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29E069B-0CB4-49C6-A1D2-4800749E8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" y="135054"/>
            <a:ext cx="1045966" cy="5935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D3FA6C-C9D9-461B-B6D9-690146AFF4B9}"/>
              </a:ext>
            </a:extLst>
          </p:cNvPr>
          <p:cNvSpPr/>
          <p:nvPr/>
        </p:nvSpPr>
        <p:spPr>
          <a:xfrm>
            <a:off x="-10841" y="4744528"/>
            <a:ext cx="12196828" cy="188958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BC6156-D90C-4283-BEFF-FB5992458709}"/>
              </a:ext>
            </a:extLst>
          </p:cNvPr>
          <p:cNvSpPr txBox="1">
            <a:spLocks/>
          </p:cNvSpPr>
          <p:nvPr/>
        </p:nvSpPr>
        <p:spPr>
          <a:xfrm>
            <a:off x="50097" y="4917763"/>
            <a:ext cx="12090621" cy="741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ความไม่สงบทางการเมืองในเมียนมา </a:t>
            </a:r>
          </a:p>
          <a:p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กับเศรษฐกิจและภาคอุตสาหกรรมไทย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861A2-3180-4AD2-B423-183DFCC1510C}"/>
              </a:ext>
            </a:extLst>
          </p:cNvPr>
          <p:cNvSpPr txBox="1"/>
          <p:nvPr/>
        </p:nvSpPr>
        <p:spPr>
          <a:xfrm>
            <a:off x="9072250" y="5957613"/>
            <a:ext cx="3068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กองวิจัยเศรษฐกิจอุตสาหกรรม</a:t>
            </a:r>
          </a:p>
          <a:p>
            <a:pPr algn="r"/>
            <a:r>
              <a:rPr lang="th-TH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สำนักงานเศรษฐกิจอุตสาหกรรม</a:t>
            </a:r>
          </a:p>
        </p:txBody>
      </p:sp>
      <p:pic>
        <p:nvPicPr>
          <p:cNvPr id="6146" name="Picture 2" descr="จับตาอนาคต &quot;เมียนมา&quot; กลับสู่ยุครัฐบาลทหาร! | เดลินิวส์">
            <a:extLst>
              <a:ext uri="{FF2B5EF4-FFF2-40B4-BE49-F238E27FC236}">
                <a16:creationId xmlns:a16="http://schemas.microsoft.com/office/drawing/2014/main" id="{6C390F60-C9F8-45AC-8FC1-91CD0D8CD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" y="1"/>
            <a:ext cx="4461518" cy="244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รัฐประหารในเมียนมา (2)">
            <a:extLst>
              <a:ext uri="{FF2B5EF4-FFF2-40B4-BE49-F238E27FC236}">
                <a16:creationId xmlns:a16="http://schemas.microsoft.com/office/drawing/2014/main" id="{D3C43193-ECC0-4219-8180-1B6356959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48" y="-5888"/>
            <a:ext cx="5796952" cy="32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ชมคลิป)สองฝั่งไทย-พม่า ตื่นตัวรับโครงการพัฒนาเขตเศรษฐกิจพิเศษกาญจนบุรี-ทวาย">
            <a:extLst>
              <a:ext uri="{FF2B5EF4-FFF2-40B4-BE49-F238E27FC236}">
                <a16:creationId xmlns:a16="http://schemas.microsoft.com/office/drawing/2014/main" id="{1A2D9391-A33A-4021-8C43-16609479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7" y="2041812"/>
            <a:ext cx="5218261" cy="277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lag Myanmar animated gif 240x180">
            <a:extLst>
              <a:ext uri="{FF2B5EF4-FFF2-40B4-BE49-F238E27FC236}">
                <a16:creationId xmlns:a16="http://schemas.microsoft.com/office/drawing/2014/main" id="{5BE35C8D-BF6C-455B-A3AB-8C0FC5BB29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201" y="3282051"/>
            <a:ext cx="1913763" cy="143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9341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1F5F-3026-4173-A7B3-89E85C1A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>
                <a:latin typeface="Tahoma" panose="020B0604030504040204" pitchFamily="34" charset="0"/>
                <a:cs typeface="Tahoma" panose="020B0604030504040204" pitchFamily="34" charset="0"/>
              </a:rPr>
              <a:t>ทฤษฎีทางเศรษฐศาสตร์และงานศึกษาเชิงประจักษ์</a:t>
            </a:r>
            <a:endParaRPr 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A1130CD-024B-46C0-8777-27C04B997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309473"/>
              </p:ext>
            </p:extLst>
          </p:nvPr>
        </p:nvGraphicFramePr>
        <p:xfrm>
          <a:off x="763916" y="1164695"/>
          <a:ext cx="108184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594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668D671-0988-4169-B812-0446A2372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812" y="536587"/>
            <a:ext cx="7894256" cy="59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0680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1C2FCB8-FD3D-41BD-8B61-49314D118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" y="1"/>
            <a:ext cx="12193184" cy="6599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9E069B-0CB4-49C6-A1D2-4800749E8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" y="135054"/>
            <a:ext cx="1045966" cy="593503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B487581-5B82-4454-9D88-7C5FB4070C61}"/>
              </a:ext>
            </a:extLst>
          </p:cNvPr>
          <p:cNvSpPr/>
          <p:nvPr/>
        </p:nvSpPr>
        <p:spPr>
          <a:xfrm>
            <a:off x="1275270" y="706038"/>
            <a:ext cx="9640275" cy="518470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635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533ACC6-DA8C-4DEF-8CAF-FB17D440C778}"/>
              </a:ext>
            </a:extLst>
          </p:cNvPr>
          <p:cNvSpPr/>
          <p:nvPr/>
        </p:nvSpPr>
        <p:spPr>
          <a:xfrm>
            <a:off x="1740131" y="1062047"/>
            <a:ext cx="8711739" cy="44554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658FADC-CFA1-43E3-8A88-7537A0092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67" y="1482636"/>
            <a:ext cx="2848871" cy="16165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658EC1F-3020-4D99-8B47-CB45FE68E18F}"/>
              </a:ext>
            </a:extLst>
          </p:cNvPr>
          <p:cNvSpPr txBox="1"/>
          <p:nvPr/>
        </p:nvSpPr>
        <p:spPr>
          <a:xfrm>
            <a:off x="2364816" y="3376595"/>
            <a:ext cx="422417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สำนักงานเศรษฐกิจอุตสาหกรรม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75/6 </a:t>
            </a:r>
            <a:r>
              <a:rPr kumimoji="0" lang="th-TH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ถนนพระรามที่ 6 กรุงเทพมหานคร 10400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OF INDUSTRIAL ECONOMICS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75/6 RAMA VI ROAD  BANGKOK 10400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TELEPHONE 0 2202 4359  FAX 0 2644 8956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  WWW.OIE.GO.TH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32338CC-B2AB-4445-81BE-CF987059C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61" y="1602209"/>
            <a:ext cx="426584" cy="4265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FAA044-8B85-4B40-AC4B-919262E01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22" y="3877327"/>
            <a:ext cx="426585" cy="4265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C40083-C6F2-426E-8FDC-9BF8E42574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47" y="2356938"/>
            <a:ext cx="426584" cy="4265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1D34FA1-A7C7-4D7F-AE1F-371391C91F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36" y="4589070"/>
            <a:ext cx="426584" cy="4265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4421342-64EE-4E6D-B816-EB59B4FBA9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/>
          <a:stretch>
            <a:fillRect/>
          </a:stretch>
        </p:blipFill>
        <p:spPr>
          <a:xfrm>
            <a:off x="7119346" y="3130839"/>
            <a:ext cx="426584" cy="417244"/>
          </a:xfrm>
          <a:custGeom>
            <a:avLst/>
            <a:gdLst>
              <a:gd name="connsiteX0" fmla="*/ 119196 w 426584"/>
              <a:gd name="connsiteY0" fmla="*/ 0 h 417244"/>
              <a:gd name="connsiteX1" fmla="*/ 307388 w 426584"/>
              <a:gd name="connsiteY1" fmla="*/ 0 h 417244"/>
              <a:gd name="connsiteX2" fmla="*/ 426584 w 426584"/>
              <a:gd name="connsiteY2" fmla="*/ 119196 h 417244"/>
              <a:gd name="connsiteX3" fmla="*/ 426584 w 426584"/>
              <a:gd name="connsiteY3" fmla="*/ 303754 h 417244"/>
              <a:gd name="connsiteX4" fmla="*/ 353784 w 426584"/>
              <a:gd name="connsiteY4" fmla="*/ 413583 h 417244"/>
              <a:gd name="connsiteX5" fmla="*/ 335651 w 426584"/>
              <a:gd name="connsiteY5" fmla="*/ 417244 h 417244"/>
              <a:gd name="connsiteX6" fmla="*/ 90933 w 426584"/>
              <a:gd name="connsiteY6" fmla="*/ 417244 h 417244"/>
              <a:gd name="connsiteX7" fmla="*/ 72800 w 426584"/>
              <a:gd name="connsiteY7" fmla="*/ 413583 h 417244"/>
              <a:gd name="connsiteX8" fmla="*/ 0 w 426584"/>
              <a:gd name="connsiteY8" fmla="*/ 303754 h 417244"/>
              <a:gd name="connsiteX9" fmla="*/ 0 w 426584"/>
              <a:gd name="connsiteY9" fmla="*/ 119196 h 417244"/>
              <a:gd name="connsiteX10" fmla="*/ 119196 w 426584"/>
              <a:gd name="connsiteY10" fmla="*/ 0 h 41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584" h="417244">
                <a:moveTo>
                  <a:pt x="119196" y="0"/>
                </a:moveTo>
                <a:lnTo>
                  <a:pt x="307388" y="0"/>
                </a:lnTo>
                <a:cubicBezTo>
                  <a:pt x="373218" y="0"/>
                  <a:pt x="426584" y="53366"/>
                  <a:pt x="426584" y="119196"/>
                </a:cubicBezTo>
                <a:lnTo>
                  <a:pt x="426584" y="303754"/>
                </a:lnTo>
                <a:cubicBezTo>
                  <a:pt x="426584" y="353127"/>
                  <a:pt x="396566" y="395488"/>
                  <a:pt x="353784" y="413583"/>
                </a:cubicBezTo>
                <a:lnTo>
                  <a:pt x="335651" y="417244"/>
                </a:lnTo>
                <a:lnTo>
                  <a:pt x="90933" y="417244"/>
                </a:lnTo>
                <a:lnTo>
                  <a:pt x="72800" y="413583"/>
                </a:lnTo>
                <a:cubicBezTo>
                  <a:pt x="30018" y="395488"/>
                  <a:pt x="0" y="353127"/>
                  <a:pt x="0" y="303754"/>
                </a:cubicBezTo>
                <a:lnTo>
                  <a:pt x="0" y="119196"/>
                </a:lnTo>
                <a:cubicBezTo>
                  <a:pt x="0" y="53366"/>
                  <a:pt x="53366" y="0"/>
                  <a:pt x="119196" y="0"/>
                </a:cubicBezTo>
                <a:close/>
              </a:path>
            </a:pathLst>
          </a:cu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4A6F913-97B7-4B7B-91FE-0728EBF53F70}"/>
              </a:ext>
            </a:extLst>
          </p:cNvPr>
          <p:cNvSpPr txBox="1"/>
          <p:nvPr/>
        </p:nvSpPr>
        <p:spPr>
          <a:xfrm>
            <a:off x="7714800" y="1592321"/>
            <a:ext cx="219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 Fan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สำนักงานเศรษฐกิจอุตสาหกรรม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0D4250-FA2F-4BD2-8B58-F523BEAF8936}"/>
              </a:ext>
            </a:extLst>
          </p:cNvPr>
          <p:cNvSpPr txBox="1"/>
          <p:nvPr/>
        </p:nvSpPr>
        <p:spPr>
          <a:xfrm>
            <a:off x="7703760" y="3924177"/>
            <a:ext cx="987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Oieprnews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26401A-499D-462D-9C21-FB0693DDF22E}"/>
              </a:ext>
            </a:extLst>
          </p:cNvPr>
          <p:cNvSpPr txBox="1"/>
          <p:nvPr/>
        </p:nvSpPr>
        <p:spPr>
          <a:xfrm>
            <a:off x="7711884" y="3189562"/>
            <a:ext cx="103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Oiepr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87C3E0-AB43-41C5-AEE6-BE428A167598}"/>
              </a:ext>
            </a:extLst>
          </p:cNvPr>
          <p:cNvSpPr txBox="1"/>
          <p:nvPr/>
        </p:nvSpPr>
        <p:spPr>
          <a:xfrm>
            <a:off x="7711884" y="2445995"/>
            <a:ext cx="987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Oie_news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3BA3BC-EB42-4912-9FAF-4EA87A3A44AE}"/>
              </a:ext>
            </a:extLst>
          </p:cNvPr>
          <p:cNvSpPr txBox="1"/>
          <p:nvPr/>
        </p:nvSpPr>
        <p:spPr>
          <a:xfrm>
            <a:off x="7706674" y="4635921"/>
            <a:ext cx="2196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สำนักงานเศรษฐกิจอุตสาหกรรม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554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FF9F87C-4E66-44DD-8ED5-E144F5DEA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50" y="396815"/>
            <a:ext cx="8522899" cy="624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492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ความสัมพันธ์กับต่างประเทศ - เศรษฐกิจไทยสมัยธนบุรี">
            <a:extLst>
              <a:ext uri="{FF2B5EF4-FFF2-40B4-BE49-F238E27FC236}">
                <a16:creationId xmlns:a16="http://schemas.microsoft.com/office/drawing/2014/main" id="{A4A260BF-FFA8-42AA-984B-C07BDE9C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79" y="1710618"/>
            <a:ext cx="4295955" cy="34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BB6EBBAD-3BD5-43F3-9BED-8E0B9C525507}"/>
              </a:ext>
            </a:extLst>
          </p:cNvPr>
          <p:cNvSpPr/>
          <p:nvPr/>
        </p:nvSpPr>
        <p:spPr bwMode="auto">
          <a:xfrm>
            <a:off x="7297947" y="1397479"/>
            <a:ext cx="3640347" cy="1483744"/>
          </a:xfrm>
          <a:prstGeom prst="borderCallout1">
            <a:avLst/>
          </a:prstGeom>
          <a:solidFill>
            <a:srgbClr val="FFFFCC"/>
          </a:solidFill>
          <a:ln w="25400">
            <a:solidFill>
              <a:srgbClr val="FFCC00"/>
            </a:solidFill>
            <a:prstDash val="solid"/>
            <a:round/>
          </a:ln>
          <a:effectLst/>
        </p:spPr>
        <p:txBody>
          <a:bodyPr lIns="45720" tIns="45720" rIns="45720" bIns="45720" rtlCol="0" anchor="t" anchorCtr="0"/>
          <a:lstStyle/>
          <a:p>
            <a:pPr algn="ctr" eaLnBrk="0" hangingPunct="0">
              <a:buClr>
                <a:srgbClr val="0099FF"/>
              </a:buClr>
              <a:buFont typeface="Wingdings" pitchFamily="2" charset="2"/>
              <a:buNone/>
            </a:pPr>
            <a:r>
              <a:rPr lang="th-TH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ความเชื่อมโยงทางเศรษฐกิจระหว่างไทยกับเมียนมาโดยเฉพาะในแง่ของการค้า </a:t>
            </a:r>
            <a:r>
              <a:rPr lang="en-US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</a:t>
            </a:r>
            <a:r>
              <a:rPr lang="th-TH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การลงทุน</a:t>
            </a:r>
            <a:endParaRPr lang="en-US" sz="40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F64EFB01-2781-4521-BB1D-7CA6DF17BE9A}"/>
              </a:ext>
            </a:extLst>
          </p:cNvPr>
          <p:cNvSpPr/>
          <p:nvPr/>
        </p:nvSpPr>
        <p:spPr bwMode="auto">
          <a:xfrm>
            <a:off x="7297947" y="3904891"/>
            <a:ext cx="3640347" cy="1012166"/>
          </a:xfrm>
          <a:prstGeom prst="borderCallout1">
            <a:avLst>
              <a:gd name="adj1" fmla="val -38749"/>
              <a:gd name="adj2" fmla="val -39850"/>
              <a:gd name="adj3" fmla="val 52035"/>
              <a:gd name="adj4" fmla="val -7527"/>
            </a:avLst>
          </a:prstGeom>
          <a:solidFill>
            <a:srgbClr val="FFFFCC"/>
          </a:solidFill>
          <a:ln w="25400">
            <a:solidFill>
              <a:srgbClr val="FFCC00"/>
            </a:solidFill>
            <a:prstDash val="solid"/>
            <a:round/>
          </a:ln>
          <a:effectLst/>
        </p:spPr>
        <p:txBody>
          <a:bodyPr lIns="45720" tIns="45720" rIns="45720" bIns="45720" rtlCol="0" anchor="t" anchorCtr="0"/>
          <a:lstStyle/>
          <a:p>
            <a:pPr algn="ctr" eaLnBrk="0" hangingPunct="0">
              <a:buClr>
                <a:srgbClr val="0099FF"/>
              </a:buClr>
              <a:buFont typeface="Wingdings" pitchFamily="2" charset="2"/>
              <a:buNone/>
            </a:pPr>
            <a:r>
              <a:rPr lang="th-TH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วิเคราะห์สถานการณ์ตามทฤษฎีทางเศรษฐศาสตร์ 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51704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18672-6FC6-4DD3-86E7-E237CB37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785" y="856352"/>
            <a:ext cx="8341743" cy="1143000"/>
          </a:xfrm>
        </p:spPr>
        <p:txBody>
          <a:bodyPr/>
          <a:lstStyle/>
          <a:p>
            <a:r>
              <a:rPr lang="th-TH" sz="2400" dirty="0">
                <a:latin typeface="Tahoma" panose="020B0604030504040204" pitchFamily="34" charset="0"/>
                <a:cs typeface="Tahoma" panose="020B0604030504040204" pitchFamily="34" charset="0"/>
              </a:rPr>
              <a:t>ในมิติของการค้าในปี 2563 เมียนมาเป็นคู่ค้าอันดับที่ 18 ของไทยในโลกและเป็นอันดับ 7 ในอาเซียน โดยมีมูลค่าการค้ารวม 6,593 ล้านดอลลาร์สหรัฐ </a:t>
            </a:r>
            <a:endParaRPr 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0" name="Picture 6" descr="Illustration Of Red Stamp Icon For Export Royalty Free Cliparts, Vectors,  And Stock Illustration. Image 43528263.">
            <a:extLst>
              <a:ext uri="{FF2B5EF4-FFF2-40B4-BE49-F238E27FC236}">
                <a16:creationId xmlns:a16="http://schemas.microsoft.com/office/drawing/2014/main" id="{80A2C09A-8002-4ABE-93F5-613F3AD5A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74" y="856352"/>
            <a:ext cx="1264626" cy="110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ctor Illustration Import Stamp Icon Stock Vector (Royalty Free) 203043433">
            <a:extLst>
              <a:ext uri="{FF2B5EF4-FFF2-40B4-BE49-F238E27FC236}">
                <a16:creationId xmlns:a16="http://schemas.microsoft.com/office/drawing/2014/main" id="{BD0680D0-3280-4585-AEB9-87F2783DE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90" y="856352"/>
            <a:ext cx="120831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CC7F24-05C7-4D61-A715-254D3BE7C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16" y="2203453"/>
            <a:ext cx="11214341" cy="37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869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4E6D-18B8-4031-BE1F-254D9CA6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3046"/>
            <a:ext cx="10972800" cy="1143000"/>
          </a:xfrm>
        </p:spPr>
        <p:txBody>
          <a:bodyPr/>
          <a:lstStyle/>
          <a:p>
            <a:r>
              <a:rPr lang="th-TH" sz="3200" dirty="0">
                <a:latin typeface="Tahoma" panose="020B0604030504040204" pitchFamily="34" charset="0"/>
                <a:cs typeface="Tahoma" panose="020B0604030504040204" pitchFamily="34" charset="0"/>
              </a:rPr>
              <a:t>สินค้าส่งออก 10 อันดับแรกดังกล่าวเป็นสินค้าอุตสาหกรรมทั้งหมด</a:t>
            </a:r>
            <a:endParaRPr 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C5B7A-F433-46A8-9A57-8241537DD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38" y="1044546"/>
            <a:ext cx="10972800" cy="55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21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D4A2-9C28-4E66-89EB-340BEC25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3649"/>
            <a:ext cx="10972800" cy="1143000"/>
          </a:xfrm>
        </p:spPr>
        <p:txBody>
          <a:bodyPr/>
          <a:lstStyle/>
          <a:p>
            <a:r>
              <a:rPr lang="th-TH" sz="3200" dirty="0">
                <a:latin typeface="Tahoma" panose="020B0604030504040204" pitchFamily="34" charset="0"/>
                <a:cs typeface="Tahoma" panose="020B0604030504040204" pitchFamily="34" charset="0"/>
              </a:rPr>
              <a:t>ส่วนใหญ่สินค้าที่ไทยนำเข้าจากเมียนมาเป็นสินค้าเกษตร หรือสินค้าในอุตสาหกรรม </a:t>
            </a:r>
            <a:r>
              <a:rPr lang="en-US" sz="3200" dirty="0">
                <a:latin typeface="Tahoma" panose="020B0604030504040204" pitchFamily="34" charset="0"/>
                <a:cs typeface="Tahoma" panose="020B0604030504040204" pitchFamily="34" charset="0"/>
              </a:rPr>
              <a:t>Extractive Industry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F0F34-84AE-4366-9517-9B4C92DDE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41" y="1388853"/>
            <a:ext cx="11044518" cy="512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186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CCBCC-C45F-4B5A-A022-4F478733D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40" y="600253"/>
            <a:ext cx="6268528" cy="197041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หากพิจารณาเฉพาะการค้าชายแดนซึ่งเป็นช่องทางในการค้าขายหลักกับเมียนมา ในปี 2563 เมียนมาเป็นคู่ค้าลำดับที่ 3 จาก 4 ประเทศ คือ มาเลเซีย สปป.ลาว เมียนมา และกัมพูชา มีมูลค่าการค้าชายแดนรวม 164,779 ล้านบาท  คิดเป็นสัดส่วนประมาณร้อยละ 80 ของการค้าระหว่างประเทศทั้งหมดของไทยกับเมียนมา</a:t>
            </a:r>
            <a:b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ข้อมูลการเดินทางผ่านจุดผ่านแดน ไทย - พม่า">
            <a:extLst>
              <a:ext uri="{FF2B5EF4-FFF2-40B4-BE49-F238E27FC236}">
                <a16:creationId xmlns:a16="http://schemas.microsoft.com/office/drawing/2014/main" id="{F3814C00-C9C5-48EE-90E9-09011C5B42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98" y="600253"/>
            <a:ext cx="4770407" cy="59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1D5C6-7CB8-4016-9322-2145258E93DC}"/>
              </a:ext>
            </a:extLst>
          </p:cNvPr>
          <p:cNvSpPr txBox="1"/>
          <p:nvPr/>
        </p:nvSpPr>
        <p:spPr>
          <a:xfrm>
            <a:off x="552091" y="2674189"/>
            <a:ext cx="6297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dirty="0">
                <a:latin typeface="Tahoma" panose="020B0604030504040204" pitchFamily="34" charset="0"/>
                <a:cs typeface="Tahoma" panose="020B0604030504040204" pitchFamily="34" charset="0"/>
              </a:rPr>
              <a:t>ไทยและเมียนมามีจุดผ่านแดนถาวร 6 จุด ได้แก่ 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/>
            <a:r>
              <a:rPr lang="th-TH" dirty="0">
                <a:latin typeface="Tahoma" panose="020B0604030504040204" pitchFamily="34" charset="0"/>
                <a:cs typeface="Tahoma" panose="020B0604030504040204" pitchFamily="34" charset="0"/>
              </a:rPr>
              <a:t>(1) อ.แม่สาย      จ.เชียงราย - จ.ท่าขี้เหล็ก รัฐฉาน ณ สะพานมิตรภาพไทย – เมียนมา ข้ามแม่น้ำสาย แห่งที่ 1 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/>
            <a:r>
              <a:rPr lang="th-TH" dirty="0">
                <a:latin typeface="Tahoma" panose="020B0604030504040204" pitchFamily="34" charset="0"/>
                <a:cs typeface="Tahoma" panose="020B0604030504040204" pitchFamily="34" charset="0"/>
              </a:rPr>
              <a:t>(2) อ.แม่สาย   จ.เชียงราย - จ.ท่าขี้เหล็ก รัฐฉาน ณ สะพานมิตรภาพไทย - เมียนมา ข้ามแม่น้ำสาย แห่งที่ 2 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/>
            <a:r>
              <a:rPr lang="th-TH" dirty="0">
                <a:latin typeface="Tahoma" panose="020B0604030504040204" pitchFamily="34" charset="0"/>
                <a:cs typeface="Tahoma" panose="020B0604030504040204" pitchFamily="34" charset="0"/>
              </a:rPr>
              <a:t>(3) อ.แม่สอด   จ.ตาก - จ.เมียวดี  รัฐกะเหรี่ยง ณ สะพานมิตรภาพไทย - เมียนมา ข้ามแม่น้ำเมย/ตองยิน แห่งที่ 1     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/>
            <a:r>
              <a:rPr lang="th-TH" dirty="0">
                <a:latin typeface="Tahoma" panose="020B0604030504040204" pitchFamily="34" charset="0"/>
                <a:cs typeface="Tahoma" panose="020B0604030504040204" pitchFamily="34" charset="0"/>
              </a:rPr>
              <a:t>(4) อ.แม่สอด จ.ตาก - จ.เมียวดี รัฐกะเหรี่ยง  ณ สะพานมิตรภาพไทย - เมียนมา ข้ามแม่น้ำเมย/ตองยิน แห่งที่ 2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/>
            <a:r>
              <a:rPr lang="th-TH" dirty="0">
                <a:latin typeface="Tahoma" panose="020B0604030504040204" pitchFamily="34" charset="0"/>
                <a:cs typeface="Tahoma" panose="020B0604030504040204" pitchFamily="34" charset="0"/>
              </a:rPr>
              <a:t>(5) บ้านพุน้ำร้อน อ.เมือง จ.กาญจนบุรี - บ้านท</a:t>
            </a:r>
            <a:r>
              <a:rPr lang="th-TH" dirty="0" err="1">
                <a:latin typeface="Tahoma" panose="020B0604030504040204" pitchFamily="34" charset="0"/>
                <a:cs typeface="Tahoma" panose="020B0604030504040204" pitchFamily="34" charset="0"/>
              </a:rPr>
              <a:t>ิกิ</a:t>
            </a:r>
            <a:r>
              <a:rPr lang="th-TH" dirty="0">
                <a:latin typeface="Tahoma" panose="020B0604030504040204" pitchFamily="34" charset="0"/>
                <a:cs typeface="Tahoma" panose="020B0604030504040204" pitchFamily="34" charset="0"/>
              </a:rPr>
              <a:t> ภาคตะนาวศรี 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/>
            <a:r>
              <a:rPr lang="th-TH" dirty="0">
                <a:latin typeface="Tahoma" panose="020B0604030504040204" pitchFamily="34" charset="0"/>
                <a:cs typeface="Tahoma" panose="020B0604030504040204" pitchFamily="34" charset="0"/>
              </a:rPr>
              <a:t>(6) อ.เมือง จ.ระนอง - จ.เกาะสอง ภาคตะนาวศรี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883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8598-B531-4404-9DAB-074256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6" y="1404698"/>
            <a:ext cx="5902715" cy="161023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400" dirty="0">
                <a:latin typeface="Tahoma" panose="020B0604030504040204" pitchFamily="34" charset="0"/>
                <a:cs typeface="Tahoma" panose="020B0604030504040204" pitchFamily="34" charset="0"/>
              </a:rPr>
              <a:t>มูลค่าการลงทุนจากต่างประเทศที่ได้รับอนุญาตภายใต้กฎหมาย </a:t>
            </a:r>
            <a:r>
              <a:rPr 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Myanmar Investment Law (MIL) </a:t>
            </a:r>
            <a:r>
              <a:rPr lang="th-TH" sz="1400" dirty="0">
                <a:latin typeface="Tahoma" panose="020B0604030504040204" pitchFamily="34" charset="0"/>
                <a:cs typeface="Tahoma" panose="020B0604030504040204" pitchFamily="34" charset="0"/>
              </a:rPr>
              <a:t>ตั้งแต่ปีงบประมาณ 2559-60 จนถึงปีงบประมาณ 2563-64 (เดือนธันวาคม 2563) มีมูลค่าทั้งสิ้น 24,165.881 ล้านเหรียญสหรัฐ โดยประเทศหรือเขตเศรษฐกิจที่เข้ามาลงทุนในเมียนมาสูงที่สุด 5 อันดับแรก ได้แก่  1) สิงคโปร์ 2) จีน </a:t>
            </a:r>
            <a:r>
              <a:rPr 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400" dirty="0">
                <a:latin typeface="Tahoma" panose="020B0604030504040204" pitchFamily="34" charset="0"/>
                <a:cs typeface="Tahoma" panose="020B0604030504040204" pitchFamily="34" charset="0"/>
              </a:rPr>
              <a:t>3) ฮ่องกง 4) เวียดนาม 5) ญี่ปุ่น ส่วนไทยอยู่ในลำดับที่ 6 มีมูลค่าเงินลงทุนสะสมทั้งหมด 935.512 ล้านเหรียญสหรัฐ คิดเป็นสัดส่วนร้อยละ 3.86</a:t>
            </a:r>
            <a:endParaRPr 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0ED84-CB22-433E-96B8-165F813B1E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44" y="3014932"/>
            <a:ext cx="6003356" cy="363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7E05A0-E004-45EE-A757-389D7F423F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6" y="3014932"/>
            <a:ext cx="6003356" cy="363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DA38CB0-4BC7-4BE8-97CE-18BA8352CA6F}"/>
              </a:ext>
            </a:extLst>
          </p:cNvPr>
          <p:cNvSpPr txBox="1">
            <a:spLocks/>
          </p:cNvSpPr>
          <p:nvPr/>
        </p:nvSpPr>
        <p:spPr>
          <a:xfrm>
            <a:off x="6095372" y="1510372"/>
            <a:ext cx="5902715" cy="14204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400" kern="0" dirty="0">
                <a:latin typeface="Tahoma" panose="020B0604030504040204" pitchFamily="34" charset="0"/>
                <a:cs typeface="Tahoma" panose="020B0604030504040204" pitchFamily="34" charset="0"/>
              </a:rPr>
              <a:t>การลงทุนจากต่างประเทศที่ได้รับอนุญาตภายใต้กฎหมาย </a:t>
            </a:r>
            <a:r>
              <a:rPr lang="en-US" sz="1400" kern="0" dirty="0">
                <a:latin typeface="Tahoma" panose="020B0604030504040204" pitchFamily="34" charset="0"/>
                <a:cs typeface="Tahoma" panose="020B0604030504040204" pitchFamily="34" charset="0"/>
              </a:rPr>
              <a:t>Special Economic Zone (SEZ) </a:t>
            </a:r>
            <a:r>
              <a:rPr lang="th-TH" sz="1400" kern="0" dirty="0">
                <a:latin typeface="Tahoma" panose="020B0604030504040204" pitchFamily="34" charset="0"/>
                <a:cs typeface="Tahoma" panose="020B0604030504040204" pitchFamily="34" charset="0"/>
              </a:rPr>
              <a:t>มีมูลค่าการลงทุนทั้งสิ้น 1,382.485 ล้านเหรียญสหรัฐฯ โดยประเทศหรือเขตเศรษฐกิจผู้ลงทุน 5 อันดับแรก ได้แก่ 1) ญี่ปุ่น 2) สิงคโปร์  3) ไทย 3) ฮ่องกง 4) เกาหลีใต้ </a:t>
            </a:r>
            <a:r>
              <a:rPr lang="en-US" sz="1400" kern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kern="0" dirty="0">
                <a:latin typeface="Tahoma" panose="020B0604030504040204" pitchFamily="34" charset="0"/>
                <a:cs typeface="Tahoma" panose="020B0604030504040204" pitchFamily="34" charset="0"/>
              </a:rPr>
              <a:t>5) ไต้หวัน โดยการลงทุนภายใต้กฎหมาย </a:t>
            </a:r>
            <a:r>
              <a:rPr lang="en-US" sz="1400" kern="0" dirty="0">
                <a:latin typeface="Tahoma" panose="020B0604030504040204" pitchFamily="34" charset="0"/>
                <a:cs typeface="Tahoma" panose="020B0604030504040204" pitchFamily="34" charset="0"/>
              </a:rPr>
              <a:t>SEZ </a:t>
            </a:r>
            <a:r>
              <a:rPr lang="th-TH" sz="1400" kern="0" dirty="0">
                <a:latin typeface="Tahoma" panose="020B0604030504040204" pitchFamily="34" charset="0"/>
                <a:cs typeface="Tahoma" panose="020B0604030504040204" pitchFamily="34" charset="0"/>
              </a:rPr>
              <a:t>ในส่วนของไทย มีมูลค่าเงินลงทุนสะสมทั้งหมด 175.588 ล้านเหรียญสหรัฐ คิดเป็นสัดส่วนร้อยละ 12.7</a:t>
            </a:r>
            <a:endParaRPr lang="en-US" sz="1400" kern="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D8F20-03AC-42A3-8CC1-134AFC0D8D47}"/>
              </a:ext>
            </a:extLst>
          </p:cNvPr>
          <p:cNvSpPr txBox="1"/>
          <p:nvPr/>
        </p:nvSpPr>
        <p:spPr>
          <a:xfrm>
            <a:off x="3027871" y="502934"/>
            <a:ext cx="661646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ahoma" panose="020B0604030504040204" pitchFamily="34" charset="0"/>
                <a:cs typeface="Tahoma" panose="020B0604030504040204" pitchFamily="34" charset="0"/>
              </a:rPr>
              <a:t>เมื่อรวมทั้ง 2 ส่วน ตั้งแต่ปีงบประมาณ  2559-2560 จนถึงปีงบประมาณ 2563-2564 (เดือนธันวาคม 2563) ประเทศไทยลงทุนในเมียนมามูลค่าทั้งสิ้น 1,111.1 ล้านเหรียญสหรัฐ คิดเป็นสัดส่วนร้อยละ 4.35 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4D67FD84-F9DC-4AC6-B210-8A4C08C09988}"/>
              </a:ext>
            </a:extLst>
          </p:cNvPr>
          <p:cNvSpPr/>
          <p:nvPr/>
        </p:nvSpPr>
        <p:spPr bwMode="auto">
          <a:xfrm flipH="1">
            <a:off x="9782356" y="803335"/>
            <a:ext cx="593784" cy="601363"/>
          </a:xfrm>
          <a:prstGeom prst="bentArrow">
            <a:avLst/>
          </a:prstGeom>
          <a:solidFill>
            <a:srgbClr val="FFFFCC"/>
          </a:solidFill>
          <a:ln w="25400">
            <a:solidFill>
              <a:srgbClr val="FFCC00"/>
            </a:solidFill>
            <a:prstDash val="solid"/>
            <a:round/>
          </a:ln>
          <a:effectLst/>
        </p:spPr>
        <p:txBody>
          <a:bodyPr lIns="45720" tIns="45720" rIns="45720" bIns="45720" rtlCol="0" anchor="t" anchorCtr="0"/>
          <a:lstStyle/>
          <a:p>
            <a:pPr algn="ctr" eaLnBrk="0" hangingPunct="0">
              <a:buClr>
                <a:srgbClr val="0099FF"/>
              </a:buClr>
              <a:buFont typeface="Wingdings" pitchFamily="2" charset="2"/>
              <a:buNone/>
            </a:pPr>
            <a:endParaRPr lang="en-US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66C53B2F-08AD-41F9-84A8-7F8BE71201D0}"/>
              </a:ext>
            </a:extLst>
          </p:cNvPr>
          <p:cNvSpPr/>
          <p:nvPr/>
        </p:nvSpPr>
        <p:spPr bwMode="auto">
          <a:xfrm>
            <a:off x="2251492" y="781769"/>
            <a:ext cx="668728" cy="622929"/>
          </a:xfrm>
          <a:prstGeom prst="bentArrow">
            <a:avLst/>
          </a:prstGeom>
          <a:solidFill>
            <a:srgbClr val="FFFFCC"/>
          </a:solidFill>
          <a:ln w="25400">
            <a:solidFill>
              <a:srgbClr val="FFCC00"/>
            </a:solidFill>
            <a:prstDash val="solid"/>
            <a:round/>
          </a:ln>
          <a:effectLst/>
        </p:spPr>
        <p:txBody>
          <a:bodyPr lIns="45720" tIns="45720" rIns="45720" bIns="45720" rtlCol="0" anchor="t" anchorCtr="0"/>
          <a:lstStyle/>
          <a:p>
            <a:pPr algn="ctr" eaLnBrk="0" hangingPunct="0">
              <a:buClr>
                <a:srgbClr val="0099FF"/>
              </a:buClr>
              <a:buFont typeface="Wingdings" pitchFamily="2" charset="2"/>
              <a:buNone/>
            </a:pPr>
            <a:endParaRPr lang="en-US" sz="36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74611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24DE7-E852-4D18-B2C1-EF584D46A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83" y="267313"/>
            <a:ext cx="7001771" cy="889928"/>
          </a:xfrm>
        </p:spPr>
        <p:txBody>
          <a:bodyPr/>
          <a:lstStyle/>
          <a:p>
            <a:r>
              <a:rPr lang="th-TH" sz="4000" dirty="0">
                <a:latin typeface="Tahoma" panose="020B0604030504040204" pitchFamily="34" charset="0"/>
                <a:cs typeface="Tahoma" panose="020B0604030504040204" pitchFamily="34" charset="0"/>
              </a:rPr>
              <a:t>เมียนมายังเป็นประเทศที่น่าลงทุน </a:t>
            </a:r>
            <a:endParaRPr 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CB912-835A-4967-A326-0F186B7F1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27" y="905774"/>
            <a:ext cx="11317856" cy="534909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th-TH" sz="2400" dirty="0">
                <a:latin typeface="Tahoma" panose="020B0604030504040204" pitchFamily="34" charset="0"/>
                <a:cs typeface="Tahoma" panose="020B0604030504040204" pitchFamily="34" charset="0"/>
              </a:rPr>
              <a:t>มีประชากรกว่า 50 ล้านคน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>
                <a:latin typeface="Tahoma" panose="020B0604030504040204" pitchFamily="34" charset="0"/>
                <a:cs typeface="Tahoma" panose="020B0604030504040204" pitchFamily="34" charset="0"/>
              </a:rPr>
              <a:t>แรงงานวัยหนุ่มสาวที่มีจำนวนมาก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th-TH" sz="2400" dirty="0">
                <a:latin typeface="Tahoma" panose="020B0604030504040204" pitchFamily="34" charset="0"/>
                <a:cs typeface="Tahoma" panose="020B0604030504040204" pitchFamily="34" charset="0"/>
              </a:rPr>
              <a:t>โครงสร้างพื้นฐานภายในเมียนมาที่เติบโตอย่างต่อเนื่อง</a:t>
            </a:r>
            <a:endParaRPr 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th-TH" sz="2400" dirty="0">
                <a:latin typeface="Tahoma" panose="020B0604030504040204" pitchFamily="34" charset="0"/>
                <a:cs typeface="Tahoma" panose="020B0604030504040204" pitchFamily="34" charset="0"/>
              </a:rPr>
              <a:t>เป็นทั้ง “ตลาด” ที่มีศักยภาพ และยังสามารถเป็น ฐานการลงทุนเพื่อผลิตและส่งออกไปยังประเทศที่ 3 โดยใช้สิทธิประโยชน์ในการลดภาษีศุลกากร</a:t>
            </a:r>
            <a:endParaRPr 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th-TH" sz="2400" dirty="0">
                <a:latin typeface="Tahoma" panose="020B0604030504040204" pitchFamily="34" charset="0"/>
                <a:cs typeface="Tahoma" panose="020B0604030504040204" pitchFamily="34" charset="0"/>
              </a:rPr>
              <a:t>ข้อได้เปรียบในส่วนค่าจ้างแรงงาน รวมถึงจำนวนแรงงานฝีมือที่พัฒนามากขึ้น</a:t>
            </a:r>
            <a:endParaRPr 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th-TH" sz="2400" dirty="0">
                <a:latin typeface="Tahoma" panose="020B0604030504040204" pitchFamily="34" charset="0"/>
                <a:cs typeface="Tahoma" panose="020B0604030504040204" pitchFamily="34" charset="0"/>
              </a:rPr>
              <a:t>สาขาการลงทุนของไทยในเมียนมาที่สำคัญที่สุด  คือ น้ำมันและก๊าซธรรมชาติ รองลงไป ได้แก่ ภาคการผลิต การขนส่งและสื่อสาร อสังหาริมทรัพย์ การท่องเที่ยวและโรงแรม   </a:t>
            </a:r>
            <a:endParaRPr 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Labour Icon of Glyph style - Available in SVG, PNG, EPS, AI &amp; Icon fonts">
            <a:extLst>
              <a:ext uri="{FF2B5EF4-FFF2-40B4-BE49-F238E27FC236}">
                <a16:creationId xmlns:a16="http://schemas.microsoft.com/office/drawing/2014/main" id="{416FCB20-7F2A-4929-B1AA-68B21B6BF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42" y="1104899"/>
            <a:ext cx="757687" cy="7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ad Vector Png - Fly Over Icon Png , Free Transparent Clipart - ClipartKey">
            <a:extLst>
              <a:ext uri="{FF2B5EF4-FFF2-40B4-BE49-F238E27FC236}">
                <a16:creationId xmlns:a16="http://schemas.microsoft.com/office/drawing/2014/main" id="{A21979AA-F4CB-4FE5-A688-CF07191D9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4608" y="1861291"/>
            <a:ext cx="757688" cy="79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mart Factory Icon เวกเตอร์สต็อก (ปลอดค่าลิขสิทธิ์) 1050645581">
            <a:extLst>
              <a:ext uri="{FF2B5EF4-FFF2-40B4-BE49-F238E27FC236}">
                <a16:creationId xmlns:a16="http://schemas.microsoft.com/office/drawing/2014/main" id="{1B658651-9ED6-44EA-8E6C-14197FB5A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54" y="3270686"/>
            <a:ext cx="1038531" cy="10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usiness, income, salary, wage icon - Download on Iconfinder">
            <a:extLst>
              <a:ext uri="{FF2B5EF4-FFF2-40B4-BE49-F238E27FC236}">
                <a16:creationId xmlns:a16="http://schemas.microsoft.com/office/drawing/2014/main" id="{E321E860-F8B9-4835-99B7-68D1088B5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343" y="3939918"/>
            <a:ext cx="1122872" cy="112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atural Gas Refinery Icon Images, Stock Photos &amp; Vectors | Shutterstock">
            <a:extLst>
              <a:ext uri="{FF2B5EF4-FFF2-40B4-BE49-F238E27FC236}">
                <a16:creationId xmlns:a16="http://schemas.microsoft.com/office/drawing/2014/main" id="{F1DC189F-4851-4F9B-B783-404F2354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488" y="5461240"/>
            <a:ext cx="1161485" cy="125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87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CC"/>
        </a:solidFill>
        <a:ln w="25400">
          <a:solidFill>
            <a:srgbClr val="FFCC00"/>
          </a:solidFill>
          <a:prstDash val="solid"/>
          <a:round/>
        </a:ln>
        <a:effectLst/>
      </a:spPr>
      <a:bodyPr lIns="45720" tIns="45720" rIns="45720" bIns="45720" rtlCol="0" anchor="t" anchorCtr="0"/>
      <a:lstStyle>
        <a:defPPr algn="ctr" eaLnBrk="0" hangingPunct="0">
          <a:buClr>
            <a:srgbClr val="0099FF"/>
          </a:buClr>
          <a:buFont typeface="Wingdings" pitchFamily="2" charset="2"/>
          <a:buNone/>
          <a:defRPr sz="3600" dirty="0" smtClean="0">
            <a:solidFill>
              <a:schemeClr val="tx1"/>
            </a:solidFill>
            <a:latin typeface="TH SarabunPSK" pitchFamily="34" charset="-34"/>
            <a:cs typeface="TH SarabunPSK" pitchFamily="34" charset="-34"/>
            <a:sym typeface="Wingdings" pitchFamily="2" charset="2"/>
          </a:defRPr>
        </a:defPPr>
      </a:lstStyle>
    </a:spDef>
    <a:lnDef>
      <a:spPr bwMode="auto">
        <a:solidFill>
          <a:srgbClr val="FFFFCC"/>
        </a:solidFill>
        <a:ln w="25400" cap="flat" cmpd="sng" algn="ctr">
          <a:solidFill>
            <a:srgbClr val="FFCC0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886</Words>
  <Application>Microsoft Office PowerPoint</Application>
  <PresentationFormat>Widescreen</PresentationFormat>
  <Paragraphs>48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Tahoma</vt:lpstr>
      <vt:lpstr>TH SarabunIT๙</vt:lpstr>
      <vt:lpstr>TH SarabunPSK</vt:lpstr>
      <vt:lpstr>Times New Roman</vt:lpstr>
      <vt:lpstr>Wingdings</vt:lpstr>
      <vt:lpstr>Wingdings 2</vt:lpstr>
      <vt:lpstr>Pixel</vt:lpstr>
      <vt:lpstr>PowerPoint Presentation</vt:lpstr>
      <vt:lpstr>PowerPoint Presentation</vt:lpstr>
      <vt:lpstr>PowerPoint Presentation</vt:lpstr>
      <vt:lpstr>ในมิติของการค้าในปี 2563 เมียนมาเป็นคู่ค้าอันดับที่ 18 ของไทยในโลกและเป็นอันดับ 7 ในอาเซียน โดยมีมูลค่าการค้ารวม 6,593 ล้านดอลลาร์สหรัฐ </vt:lpstr>
      <vt:lpstr>สินค้าส่งออก 10 อันดับแรกดังกล่าวเป็นสินค้าอุตสาหกรรมทั้งหมด</vt:lpstr>
      <vt:lpstr>ส่วนใหญ่สินค้าที่ไทยนำเข้าจากเมียนมาเป็นสินค้าเกษตร หรือสินค้าในอุตสาหกรรม Extractive Industry</vt:lpstr>
      <vt:lpstr>หากพิจารณาเฉพาะการค้าชายแดนซึ่งเป็นช่องทางในการค้าขายหลักกับเมียนมา ในปี 2563 เมียนมาเป็นคู่ค้าลำดับที่ 3 จาก 4 ประเทศ คือ มาเลเซีย สปป.ลาว เมียนมา และกัมพูชา มีมูลค่าการค้าชายแดนรวม 164,779 ล้านบาท  คิดเป็นสัดส่วนประมาณร้อยละ 80 ของการค้าระหว่างประเทศทั้งหมดของไทยกับเมียนมา      </vt:lpstr>
      <vt:lpstr>มูลค่าการลงทุนจากต่างประเทศที่ได้รับอนุญาตภายใต้กฎหมาย Myanmar Investment Law (MIL) ตั้งแต่ปีงบประมาณ 2559-60 จนถึงปีงบประมาณ 2563-64 (เดือนธันวาคม 2563) มีมูลค่าทั้งสิ้น 24,165.881 ล้านเหรียญสหรัฐ โดยประเทศหรือเขตเศรษฐกิจที่เข้ามาลงทุนในเมียนมาสูงที่สุด 5 อันดับแรก ได้แก่  1) สิงคโปร์ 2) จีน   3) ฮ่องกง 4) เวียดนาม 5) ญี่ปุ่น ส่วนไทยอยู่ในลำดับที่ 6 มีมูลค่าเงินลงทุนสะสมทั้งหมด 935.512 ล้านเหรียญสหรัฐ คิดเป็นสัดส่วนร้อยละ 3.86</vt:lpstr>
      <vt:lpstr>เมียนมายังเป็นประเทศที่น่าลงทุน </vt:lpstr>
      <vt:lpstr>ทฤษฎีทางเศรษฐศาสตร์และงานศึกษาเชิงประจักษ์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อภิยุกต์ อำนวยกาญจนสิน</dc:creator>
  <cp:lastModifiedBy>อภิยุกต์ อำนวยกาญจนสิน</cp:lastModifiedBy>
  <cp:revision>60</cp:revision>
  <cp:lastPrinted>2021-03-11T06:28:43Z</cp:lastPrinted>
  <dcterms:created xsi:type="dcterms:W3CDTF">2020-11-26T07:59:23Z</dcterms:created>
  <dcterms:modified xsi:type="dcterms:W3CDTF">2021-03-11T06:40:39Z</dcterms:modified>
</cp:coreProperties>
</file>